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60" r:id="rId3"/>
    <p:sldId id="261" r:id="rId4"/>
    <p:sldId id="263" r:id="rId5"/>
    <p:sldId id="264" r:id="rId6"/>
    <p:sldId id="265" r:id="rId7"/>
    <p:sldId id="266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77" r:id="rId18"/>
    <p:sldId id="284" r:id="rId19"/>
    <p:sldId id="285" r:id="rId20"/>
    <p:sldId id="28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628A8-5A54-4DAF-B2D8-BD7A2A152AF7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F9D37-2A3B-4DB1-8A57-487ED7534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74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E1FC9-8BBA-4734-9ECB-44B7734527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8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044E-4F60-4E36-8DB4-1DE989DD5366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5361-26FB-4007-9893-2B716175D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377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044E-4F60-4E36-8DB4-1DE989DD5366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5361-26FB-4007-9893-2B716175D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044E-4F60-4E36-8DB4-1DE989DD5366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5361-26FB-4007-9893-2B716175D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67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044E-4F60-4E36-8DB4-1DE989DD5366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5361-26FB-4007-9893-2B716175D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81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044E-4F60-4E36-8DB4-1DE989DD5366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5361-26FB-4007-9893-2B716175D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0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044E-4F60-4E36-8DB4-1DE989DD5366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5361-26FB-4007-9893-2B716175D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64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044E-4F60-4E36-8DB4-1DE989DD5366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5361-26FB-4007-9893-2B716175D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87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044E-4F60-4E36-8DB4-1DE989DD5366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5361-26FB-4007-9893-2B716175D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77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044E-4F60-4E36-8DB4-1DE989DD5366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5361-26FB-4007-9893-2B716175D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7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044E-4F60-4E36-8DB4-1DE989DD5366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5361-26FB-4007-9893-2B716175D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985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044E-4F60-4E36-8DB4-1DE989DD5366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5361-26FB-4007-9893-2B716175D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4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3044E-4F60-4E36-8DB4-1DE989DD5366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B5361-26FB-4007-9893-2B716175D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0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1814" y="-1"/>
            <a:ext cx="55801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Al-</a:t>
            </a:r>
            <a:r>
              <a:rPr lang="en-US" sz="2800" b="1" dirty="0" err="1" smtClean="0"/>
              <a:t>Zahraa</a:t>
            </a:r>
            <a:r>
              <a:rPr lang="en-US" sz="2800" b="1" dirty="0" smtClean="0"/>
              <a:t> University for Girls </a:t>
            </a:r>
          </a:p>
          <a:p>
            <a:r>
              <a:rPr lang="en-US" sz="2800" b="1" dirty="0" smtClean="0"/>
              <a:t>College of health and medical technologies </a:t>
            </a:r>
          </a:p>
          <a:p>
            <a:r>
              <a:rPr lang="en-US" sz="2800" b="1" dirty="0" smtClean="0"/>
              <a:t>Radiology department </a:t>
            </a:r>
          </a:p>
          <a:p>
            <a:r>
              <a:rPr lang="en-US" sz="2800" b="1" dirty="0" smtClean="0"/>
              <a:t>The first stage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937713" y="2454625"/>
            <a:ext cx="62987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/>
              <a:t>carboxylic </a:t>
            </a:r>
            <a:r>
              <a:rPr lang="en-US" sz="4000" b="1" dirty="0" smtClean="0"/>
              <a:t>acids and alcohols</a:t>
            </a:r>
            <a:endParaRPr lang="en-US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2778242" y="3445088"/>
            <a:ext cx="26177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/>
              <a:t>Noor AL-Huda </a:t>
            </a:r>
            <a:r>
              <a:rPr lang="en-US" sz="2000" b="1" dirty="0" err="1" smtClean="0"/>
              <a:t>J.Hamza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6012160" y="5706664"/>
            <a:ext cx="1191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2024-2025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63737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1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83967" y="1556792"/>
            <a:ext cx="4104457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Identify the type of alcohol for each compound</a:t>
            </a:r>
            <a:endParaRPr lang="ar-IQ" sz="2400" b="1" dirty="0" smtClean="0"/>
          </a:p>
          <a:p>
            <a:endParaRPr lang="ar-IQ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CH</a:t>
            </a:r>
            <a:r>
              <a:rPr lang="en-US" sz="2000" b="1" dirty="0" smtClean="0"/>
              <a:t>3</a:t>
            </a:r>
            <a:r>
              <a:rPr lang="en-US" sz="2400" b="1" dirty="0" smtClean="0"/>
              <a:t>-CH</a:t>
            </a:r>
            <a:r>
              <a:rPr lang="en-US" sz="2000" b="1" dirty="0" smtClean="0"/>
              <a:t>2</a:t>
            </a:r>
            <a:r>
              <a:rPr lang="en-US" sz="2400" b="1" dirty="0" smtClean="0"/>
              <a:t>-OH</a:t>
            </a:r>
            <a:endParaRPr lang="ar-IQ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CH</a:t>
            </a:r>
            <a:r>
              <a:rPr lang="en-US" sz="2000" b="1" dirty="0" smtClean="0"/>
              <a:t>3</a:t>
            </a:r>
            <a:r>
              <a:rPr lang="en-US" sz="2400" b="1" dirty="0" smtClean="0"/>
              <a:t>-CHOH-CH</a:t>
            </a:r>
            <a:r>
              <a:rPr lang="en-US" sz="2000" b="1" dirty="0" smtClean="0"/>
              <a:t>3</a:t>
            </a:r>
            <a:endParaRPr lang="ar-IQ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(CH</a:t>
            </a:r>
            <a:r>
              <a:rPr lang="en-US" sz="2000" b="1" dirty="0" smtClean="0"/>
              <a:t>3</a:t>
            </a:r>
            <a:r>
              <a:rPr lang="en-US" sz="2400" b="1" dirty="0" smtClean="0"/>
              <a:t>)</a:t>
            </a:r>
            <a:r>
              <a:rPr lang="en-US" sz="2000" b="1" dirty="0" smtClean="0"/>
              <a:t>3</a:t>
            </a:r>
            <a:r>
              <a:rPr lang="en-US" sz="2400" b="1" dirty="0" smtClean="0"/>
              <a:t>C-OH</a:t>
            </a:r>
            <a:endParaRPr lang="ar-IQ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5107333" y="919140"/>
            <a:ext cx="2457724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Individual activity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4414611" y="5301208"/>
            <a:ext cx="3946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https://forms.gle/Pu3FKnno4dTpNPvJ9</a:t>
            </a:r>
          </a:p>
        </p:txBody>
      </p:sp>
    </p:spTree>
    <p:extLst>
      <p:ext uri="{BB962C8B-B14F-4D97-AF65-F5344CB8AC3E}">
        <p14:creationId xmlns:p14="http://schemas.microsoft.com/office/powerpoint/2010/main" val="2047243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3" y="-34993"/>
            <a:ext cx="9144000" cy="688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75656" y="1385452"/>
            <a:ext cx="7246090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The primary alcohol is oxidized to an aldehyde using mild oxidizing agents.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The aldehyde can be oxidized to carboxylic acid when strong oxidizing agents are used.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6" y="794195"/>
            <a:ext cx="5743495" cy="584775"/>
          </a:xfrm>
          <a:prstGeom prst="rect">
            <a:avLst/>
          </a:prstGeom>
          <a:solidFill>
            <a:schemeClr val="accent6"/>
          </a:solidFill>
        </p:spPr>
        <p:txBody>
          <a:bodyPr wrap="non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Oxidation of primary alcohols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1456509" y="45133"/>
            <a:ext cx="7407376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 smtClean="0"/>
              <a:t>For oxidation in alcohols</a:t>
            </a:r>
            <a:endParaRPr lang="en-US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t="50000" r="39146" b="42321"/>
          <a:stretch/>
        </p:blipFill>
        <p:spPr bwMode="auto">
          <a:xfrm>
            <a:off x="1721968" y="3636517"/>
            <a:ext cx="5561518" cy="985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175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448" y="-31576"/>
            <a:ext cx="9144000" cy="688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63688" y="1335382"/>
            <a:ext cx="63367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/>
              <a:t>The secondary alcohol is oxidized into a ketone using oxidizing agents.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The ketone is not oxidized into another compound.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3688" y="704395"/>
            <a:ext cx="6034857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 smtClean="0"/>
              <a:t>2. Oxidation of secondary</a:t>
            </a:r>
            <a:r>
              <a:rPr lang="en-US" sz="3200" dirty="0" smtClean="0"/>
              <a:t> </a:t>
            </a:r>
            <a:r>
              <a:rPr lang="en-US" sz="3200" b="1" dirty="0" smtClean="0"/>
              <a:t>alcohols</a:t>
            </a:r>
            <a:endParaRPr lang="en-US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05" t="45294" r="41595" b="36129"/>
          <a:stretch/>
        </p:blipFill>
        <p:spPr bwMode="auto">
          <a:xfrm>
            <a:off x="3309988" y="3212976"/>
            <a:ext cx="5149197" cy="128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313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Write the equations for the oxidation reaction of the following alcohols</a:t>
            </a:r>
            <a:r>
              <a:rPr lang="ar-IQ" b="1" dirty="0" smtClean="0"/>
              <a:t> </a:t>
            </a:r>
            <a:r>
              <a:rPr lang="en-US" b="1" dirty="0" smtClean="0"/>
              <a:t>:</a:t>
            </a:r>
            <a:endParaRPr lang="en-US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056"/>
            <a:ext cx="9144000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5576" y="148478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Ethanol</a:t>
            </a: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2-Propanol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755576" y="2437815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2641247" y="3597441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47317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3" y="0"/>
            <a:ext cx="9144000" cy="688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10438" y="1068574"/>
            <a:ext cx="626196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From alkenes</a:t>
            </a:r>
            <a:r>
              <a:rPr lang="en-US" sz="2400" dirty="0" smtClean="0"/>
              <a:t>: Addition of water to alkenes leads to acid catalysis.</a:t>
            </a:r>
            <a:endParaRPr lang="ar-IQ" sz="2400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CH</a:t>
            </a:r>
            <a:r>
              <a:rPr lang="en-US" sz="2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=CH</a:t>
            </a:r>
            <a:r>
              <a:rPr lang="en-US" sz="2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+H</a:t>
            </a:r>
            <a:r>
              <a:rPr lang="en-US" sz="2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O                   CH</a:t>
            </a:r>
            <a:r>
              <a:rPr lang="en-US" sz="2000" dirty="0" smtClean="0">
                <a:solidFill>
                  <a:srgbClr val="FF0000"/>
                </a:solidFill>
              </a:rPr>
              <a:t>3</a:t>
            </a:r>
            <a:r>
              <a:rPr lang="en-US" sz="2400" dirty="0" smtClean="0">
                <a:solidFill>
                  <a:srgbClr val="FF0000"/>
                </a:solidFill>
              </a:rPr>
              <a:t>-CH</a:t>
            </a:r>
            <a:r>
              <a:rPr lang="en-US" sz="2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-</a:t>
            </a:r>
            <a:r>
              <a:rPr lang="en-US" sz="2400" dirty="0" smtClean="0">
                <a:solidFill>
                  <a:srgbClr val="0070C0"/>
                </a:solidFill>
              </a:rPr>
              <a:t>OH</a:t>
            </a:r>
            <a:endParaRPr lang="ar-IQ" sz="2400" dirty="0" smtClean="0">
              <a:solidFill>
                <a:srgbClr val="0070C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From aldehydes</a:t>
            </a:r>
            <a:r>
              <a:rPr lang="en-US" sz="2400" dirty="0" smtClean="0"/>
              <a:t>: reduction of an aldehyde to a first alcohol.</a:t>
            </a:r>
            <a:r>
              <a:rPr lang="ar-IQ" sz="2400" dirty="0" smtClean="0"/>
              <a:t> </a:t>
            </a:r>
            <a:endParaRPr lang="en-US" sz="2400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CH</a:t>
            </a:r>
            <a:r>
              <a:rPr lang="en-US" sz="2000" dirty="0" smtClean="0">
                <a:solidFill>
                  <a:srgbClr val="FF0000"/>
                </a:solidFill>
              </a:rPr>
              <a:t>3</a:t>
            </a:r>
            <a:r>
              <a:rPr lang="en-US" sz="2400" dirty="0" smtClean="0">
                <a:solidFill>
                  <a:srgbClr val="FF0000"/>
                </a:solidFill>
              </a:rPr>
              <a:t>COCH</a:t>
            </a:r>
            <a:r>
              <a:rPr lang="en-US" sz="2000" dirty="0" smtClean="0">
                <a:solidFill>
                  <a:srgbClr val="FF0000"/>
                </a:solidFill>
              </a:rPr>
              <a:t>3</a:t>
            </a:r>
            <a:r>
              <a:rPr lang="en-US" sz="2400" dirty="0" smtClean="0">
                <a:solidFill>
                  <a:srgbClr val="FF0000"/>
                </a:solidFill>
              </a:rPr>
              <a:t>+H</a:t>
            </a:r>
            <a:r>
              <a:rPr lang="en-US" sz="2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+Ni                   CH</a:t>
            </a:r>
            <a:r>
              <a:rPr lang="en-US" sz="2000" dirty="0" smtClean="0">
                <a:solidFill>
                  <a:srgbClr val="FF0000"/>
                </a:solidFill>
              </a:rPr>
              <a:t>3</a:t>
            </a:r>
            <a:r>
              <a:rPr lang="en-US" sz="2400" dirty="0" smtClean="0">
                <a:solidFill>
                  <a:srgbClr val="FF0000"/>
                </a:solidFill>
              </a:rPr>
              <a:t>-CH-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OH</a:t>
            </a:r>
            <a:r>
              <a:rPr lang="en-US" sz="2400" dirty="0" smtClean="0">
                <a:solidFill>
                  <a:srgbClr val="FF0000"/>
                </a:solidFill>
              </a:rPr>
              <a:t>-CH</a:t>
            </a:r>
            <a:r>
              <a:rPr lang="en-US" sz="2000" dirty="0" smtClean="0">
                <a:solidFill>
                  <a:srgbClr val="FF0000"/>
                </a:solidFill>
              </a:rPr>
              <a:t>3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10439" y="459569"/>
            <a:ext cx="5229509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 smtClean="0"/>
              <a:t>Methods of preparing alcohol</a:t>
            </a:r>
            <a:endParaRPr lang="en-US" sz="32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283968" y="2499735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716016" y="4149080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557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3" y="0"/>
            <a:ext cx="9144000" cy="688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1237954"/>
            <a:ext cx="6336704" cy="378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Lucas reagent is used to distinguish between primary, secondary and tertiary alcohols, as tertiary alcohols respond directly, while </a:t>
            </a:r>
            <a:r>
              <a:rPr lang="en-US" sz="2400" dirty="0"/>
              <a:t>secondary alcohols </a:t>
            </a:r>
            <a:r>
              <a:rPr lang="en-US" sz="2400" dirty="0" smtClean="0"/>
              <a:t>respond after five to eighteen minutes, but they do not respond </a:t>
            </a:r>
            <a:r>
              <a:rPr lang="en-US" sz="2400" dirty="0"/>
              <a:t>in primary </a:t>
            </a:r>
            <a:r>
              <a:rPr lang="en-US" sz="2400" dirty="0" smtClean="0"/>
              <a:t>alcohol.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530068"/>
            <a:ext cx="6048672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Distinction between alcohols</a:t>
            </a:r>
          </a:p>
        </p:txBody>
      </p:sp>
    </p:spTree>
    <p:extLst>
      <p:ext uri="{BB962C8B-B14F-4D97-AF65-F5344CB8AC3E}">
        <p14:creationId xmlns:p14="http://schemas.microsoft.com/office/powerpoint/2010/main" val="1916545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3" y="0"/>
            <a:ext cx="9144000" cy="688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56331" y="1367319"/>
            <a:ext cx="6174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/>
              <a:t>1. </a:t>
            </a:r>
            <a:r>
              <a:rPr lang="en-US" sz="2400" dirty="0"/>
              <a:t>Alcoholic beverages industry.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2. As a solvent in agricultural industries.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3. As a disinfectant in medicine.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4. In the beauty and cosmetics industry.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656330" y="98048"/>
            <a:ext cx="6030416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 smtClean="0"/>
              <a:t>Uses of alcohol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680442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71600" y="771218"/>
            <a:ext cx="8172400" cy="70788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Glucose</a:t>
            </a:r>
            <a:r>
              <a:rPr lang="en-US" sz="4000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971600" y="1513091"/>
            <a:ext cx="8172400" cy="3913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 </a:t>
            </a:r>
            <a:r>
              <a:rPr lang="en-US" sz="2400" dirty="0"/>
              <a:t>is the most important monosaccharide of all. Its biological importance comes from  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Its consumption by all cells of the body's tissues and the release of energy from it</a:t>
            </a:r>
          </a:p>
          <a:p>
            <a:pPr algn="just">
              <a:lnSpc>
                <a:spcPct val="150000"/>
              </a:lnSpc>
            </a:pPr>
            <a:r>
              <a:rPr lang="en-US" sz="2400" b="1" dirty="0"/>
              <a:t>Glucose</a:t>
            </a:r>
            <a:r>
              <a:rPr lang="en-US" sz="2400" dirty="0"/>
              <a:t> is an </a:t>
            </a:r>
            <a:r>
              <a:rPr lang="en-US" sz="2400" dirty="0" err="1"/>
              <a:t>aldohexose</a:t>
            </a:r>
            <a:r>
              <a:rPr lang="en-US" sz="2400" dirty="0"/>
              <a:t> sugar found nutritionally in animal tissues and results from the  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Complete decomposition of starch, maltose, and lactose.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8598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49896" y="1484784"/>
            <a:ext cx="8194104" cy="335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/>
              <a:t>Glucose levels are naturally regulated and controlled by the liver through the levels of the  </a:t>
            </a:r>
            <a:r>
              <a:rPr lang="en-US" sz="2400" dirty="0" smtClean="0"/>
              <a:t>hormone </a:t>
            </a:r>
            <a:r>
              <a:rPr lang="en-US" sz="2400" dirty="0"/>
              <a:t>insulin </a:t>
            </a:r>
            <a:r>
              <a:rPr lang="en-US" sz="24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• The most important disease condition resulting from an imbalance in the blood glucose  </a:t>
            </a:r>
            <a:r>
              <a:rPr lang="en-US" sz="2400" dirty="0" smtClean="0"/>
              <a:t>The </a:t>
            </a:r>
            <a:r>
              <a:rPr lang="en-US" sz="2400" dirty="0"/>
              <a:t>level is diabetes mellitus, in which the glucose level exceeds 180 mg/dl, and this condition  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is known as Hyperglycemia</a:t>
            </a:r>
          </a:p>
        </p:txBody>
      </p:sp>
    </p:spTree>
    <p:extLst>
      <p:ext uri="{BB962C8B-B14F-4D97-AF65-F5344CB8AC3E}">
        <p14:creationId xmlns:p14="http://schemas.microsoft.com/office/powerpoint/2010/main" val="1965362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55454" y="1844824"/>
            <a:ext cx="46285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What is the normal level of </a:t>
            </a:r>
            <a:r>
              <a:rPr lang="en-US" sz="3200" b="1" dirty="0" smtClean="0"/>
              <a:t>sugar</a:t>
            </a:r>
            <a:endParaRPr lang="ar-IQ" sz="3200" b="1" dirty="0" smtClean="0"/>
          </a:p>
          <a:p>
            <a:pPr algn="ctr"/>
            <a:r>
              <a:rPr lang="en-US" sz="3200" b="1" dirty="0" smtClean="0"/>
              <a:t> </a:t>
            </a:r>
            <a:r>
              <a:rPr lang="en-US" sz="3200" b="1" dirty="0"/>
              <a:t>in the body?</a:t>
            </a:r>
          </a:p>
        </p:txBody>
      </p:sp>
      <p:sp>
        <p:nvSpPr>
          <p:cNvPr id="5" name="Rectangle 4"/>
          <p:cNvSpPr/>
          <p:nvPr/>
        </p:nvSpPr>
        <p:spPr>
          <a:xfrm>
            <a:off x="2653749" y="386104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255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724" y="581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What is carboxylic acid?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865" y="58580"/>
            <a:ext cx="2920992" cy="523220"/>
          </a:xfrm>
          <a:prstGeom prst="rect">
            <a:avLst/>
          </a:prstGeom>
          <a:solidFill>
            <a:srgbClr val="FFCC00"/>
          </a:solidFill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Individual activity 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988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71600" y="1479104"/>
            <a:ext cx="8172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/>
              <a:t>It is an example of homogeneous polysaccharides, and it is the form that stores energy  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in plants. It is also an important food source. Starch consists of two types of multiple  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chains: amylose and amylopectin.</a:t>
            </a:r>
          </a:p>
        </p:txBody>
      </p:sp>
      <p:sp>
        <p:nvSpPr>
          <p:cNvPr id="6" name="Rectangle 5"/>
          <p:cNvSpPr/>
          <p:nvPr/>
        </p:nvSpPr>
        <p:spPr>
          <a:xfrm>
            <a:off x="971600" y="771218"/>
            <a:ext cx="8172400" cy="70788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Starch </a:t>
            </a:r>
          </a:p>
        </p:txBody>
      </p:sp>
    </p:spTree>
    <p:extLst>
      <p:ext uri="{BB962C8B-B14F-4D97-AF65-F5344CB8AC3E}">
        <p14:creationId xmlns:p14="http://schemas.microsoft.com/office/powerpoint/2010/main" val="1859153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51"/>
            <a:ext cx="9144000" cy="683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56792" y="1412333"/>
            <a:ext cx="60304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/>
              <a:t>Carboxylic acids are organic compounds containing a carboxyl group (-COOH). 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- General formula: \(R-COOH\), where \(R\) represents an alkyl or aryl group.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043608" y="760919"/>
            <a:ext cx="7272808" cy="646331"/>
          </a:xfrm>
          <a:prstGeom prst="rect">
            <a:avLst/>
          </a:prstGeom>
          <a:gradFill flip="none" rotWithShape="1">
            <a:gsLst>
              <a:gs pos="0">
                <a:srgbClr val="FFCCFF">
                  <a:shade val="30000"/>
                  <a:satMod val="115000"/>
                </a:srgbClr>
              </a:gs>
              <a:gs pos="50000">
                <a:srgbClr val="FFCCFF">
                  <a:shade val="67500"/>
                  <a:satMod val="115000"/>
                </a:srgbClr>
              </a:gs>
              <a:gs pos="100000">
                <a:srgbClr val="FFCCFF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Carboxylic acids </a:t>
            </a:r>
            <a:endParaRPr lang="en-US" sz="3600" b="1" dirty="0"/>
          </a:p>
        </p:txBody>
      </p:sp>
      <p:pic>
        <p:nvPicPr>
          <p:cNvPr id="30724" name="Picture 4" descr="Carboxylic Acids: Structure, Examples, Properties, and Reac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303" y="3284984"/>
            <a:ext cx="2592288" cy="250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905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51"/>
            <a:ext cx="9144000" cy="683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15" t="25519" r="28499" b="26540"/>
          <a:stretch/>
        </p:blipFill>
        <p:spPr bwMode="auto">
          <a:xfrm>
            <a:off x="539552" y="1731818"/>
            <a:ext cx="8064895" cy="4865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43608" y="760919"/>
            <a:ext cx="7272808" cy="646331"/>
          </a:xfrm>
          <a:prstGeom prst="rect">
            <a:avLst/>
          </a:prstGeom>
          <a:gradFill flip="none" rotWithShape="1">
            <a:gsLst>
              <a:gs pos="0">
                <a:srgbClr val="FFCCFF">
                  <a:shade val="30000"/>
                  <a:satMod val="115000"/>
                </a:srgbClr>
              </a:gs>
              <a:gs pos="50000">
                <a:srgbClr val="FFCCFF">
                  <a:shade val="67500"/>
                  <a:satMod val="115000"/>
                </a:srgbClr>
              </a:gs>
              <a:gs pos="100000">
                <a:srgbClr val="FFCCFF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Physical Properties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860221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51"/>
            <a:ext cx="9144000" cy="683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31" t="25519" r="29777" b="29336"/>
          <a:stretch/>
        </p:blipFill>
        <p:spPr bwMode="auto">
          <a:xfrm>
            <a:off x="467544" y="476672"/>
            <a:ext cx="792088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708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1"/>
            <a:ext cx="9144000" cy="674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19180" y="2102320"/>
            <a:ext cx="5886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Where is carboxylic</a:t>
            </a:r>
            <a:r>
              <a:rPr lang="en-US" sz="3200" b="1" dirty="0" smtClean="0"/>
              <a:t> </a:t>
            </a:r>
            <a:r>
              <a:rPr lang="en-US" sz="4400" b="1" dirty="0" smtClean="0"/>
              <a:t>acid used?.</a:t>
            </a:r>
            <a:endParaRPr lang="en-US" sz="4400" b="1" dirty="0"/>
          </a:p>
        </p:txBody>
      </p:sp>
      <p:sp>
        <p:nvSpPr>
          <p:cNvPr id="5" name="Rectangle 4"/>
          <p:cNvSpPr/>
          <p:nvPr/>
        </p:nvSpPr>
        <p:spPr>
          <a:xfrm>
            <a:off x="3707904" y="1196752"/>
            <a:ext cx="2588978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/>
              <a:t>Group activity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62593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51"/>
            <a:ext cx="9144000" cy="683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55576" y="1340768"/>
            <a:ext cx="7416824" cy="30469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1.In food industries:  </a:t>
            </a:r>
          </a:p>
          <a:p>
            <a:r>
              <a:rPr lang="en-US" sz="2400" dirty="0" smtClean="0"/>
              <a:t>   - Acetic acid: making vinegar and preservatives.  </a:t>
            </a:r>
          </a:p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2. In pharmaceutical industries:  </a:t>
            </a:r>
          </a:p>
          <a:p>
            <a:r>
              <a:rPr lang="en-US" sz="2400" dirty="0" smtClean="0"/>
              <a:t>   - Salicylic acid: preparation of aspirin.</a:t>
            </a:r>
          </a:p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3.In chemical industries:  </a:t>
            </a:r>
          </a:p>
          <a:p>
            <a:r>
              <a:rPr lang="en-US" sz="2400" dirty="0" smtClean="0"/>
              <a:t>   - Manufacture of dyes and plastics.  </a:t>
            </a:r>
          </a:p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4. As a preservative:  </a:t>
            </a:r>
          </a:p>
          <a:p>
            <a:r>
              <a:rPr lang="en-US" sz="2400" dirty="0" smtClean="0"/>
              <a:t>   - Benzoic acid in foods.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827584" y="548680"/>
            <a:ext cx="7272808" cy="646331"/>
          </a:xfrm>
          <a:prstGeom prst="rect">
            <a:avLst/>
          </a:prstGeom>
          <a:gradFill flip="none" rotWithShape="1">
            <a:gsLst>
              <a:gs pos="0">
                <a:srgbClr val="FFCCFF">
                  <a:shade val="30000"/>
                  <a:satMod val="115000"/>
                </a:srgbClr>
              </a:gs>
              <a:gs pos="50000">
                <a:srgbClr val="FFCCFF">
                  <a:shade val="67500"/>
                  <a:satMod val="115000"/>
                </a:srgbClr>
              </a:gs>
              <a:gs pos="100000">
                <a:srgbClr val="FFCCFF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Uses of carboxylic acids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06995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3" y="0"/>
            <a:ext cx="9144000" cy="688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1484784"/>
            <a:ext cx="6624736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/>
              <a:t>Alcohols are organic compounds containing a hydroxyl group (-OH).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General formula: R-OH where R represents an alkyl or aryl group.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Alcohols are polar compounds due to the presence of a hydroxyl group.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58961" y="980728"/>
            <a:ext cx="6624736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Alcohols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93876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3" y="0"/>
            <a:ext cx="9144000" cy="688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1156059"/>
            <a:ext cx="63367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</a:rPr>
              <a:t>Primary alcohol</a:t>
            </a:r>
            <a:r>
              <a:rPr lang="en-US" sz="2800" dirty="0" smtClean="0"/>
              <a:t>: It has an OH group attached to one carbon atom.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</a:rPr>
              <a:t>Secondary alcohol</a:t>
            </a:r>
            <a:r>
              <a:rPr lang="en-US" sz="2800" dirty="0" smtClean="0"/>
              <a:t>: It has an OH group attached to two carbon atoms.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</a:rPr>
              <a:t>Tertiary alcohol</a:t>
            </a:r>
            <a:r>
              <a:rPr lang="en-US" sz="2800" dirty="0" smtClean="0"/>
              <a:t>: It has an OH group attached to three carbon atoms.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530068"/>
            <a:ext cx="6048672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Type of alcohol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112922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580</Words>
  <Application>Microsoft Office PowerPoint</Application>
  <PresentationFormat>On-screen Show (4:3)</PresentationFormat>
  <Paragraphs>81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What is carboxylic acid?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Write the equations for the oxidation reaction of the following alcohols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Media company</dc:creator>
  <cp:lastModifiedBy>Media company</cp:lastModifiedBy>
  <cp:revision>8</cp:revision>
  <dcterms:created xsi:type="dcterms:W3CDTF">2024-11-25T14:11:37Z</dcterms:created>
  <dcterms:modified xsi:type="dcterms:W3CDTF">2024-12-29T17:52:42Z</dcterms:modified>
</cp:coreProperties>
</file>