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71" r:id="rId1"/>
  </p:sldMasterIdLst>
  <p:sldIdLst>
    <p:sldId id="261" r:id="rId2"/>
    <p:sldId id="256" r:id="rId3"/>
    <p:sldId id="257" r:id="rId4"/>
    <p:sldId id="260" r:id="rId5"/>
    <p:sldId id="258" r:id="rId6"/>
    <p:sldId id="267" r:id="rId7"/>
    <p:sldId id="259" r:id="rId8"/>
    <p:sldId id="265" r:id="rId9"/>
    <p:sldId id="266" r:id="rId10"/>
    <p:sldId id="264" r:id="rId11"/>
    <p:sldId id="262" r:id="rId12"/>
    <p:sldId id="263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deel qasem" initials="hq" lastIdx="1" clrIdx="0">
    <p:extLst>
      <p:ext uri="{19B8F6BF-5375-455C-9EA6-DF929625EA0E}">
        <p15:presenceInfo xmlns:p15="http://schemas.microsoft.com/office/powerpoint/2012/main" userId="bbca8d649abed0e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8A376-9F50-EB8D-BC0D-70ECA583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5D06D8-7B01-D7BE-90B6-A3CE397044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C0681-7681-7FB1-4885-C76BBAF23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C8BBF-B676-8A06-53DB-952E6010D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E1353-1C7F-0D4A-0024-89AB18ED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56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A67BB-ED8B-693D-415B-B3FA8CD7E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7EC480-5F45-A69E-029E-51E314C22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9A89C-65CB-D1CA-FFFD-EC15A097E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00C4B-2B00-2C7C-C301-644E6D6C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D9AD1-E959-3D23-1A80-23499526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98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CD4B4-CBC2-D7F8-DD10-081C6BBDE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4C3F2-E95C-8A6D-C5A5-FA0388105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EAC23-45C4-1AE6-90E2-223C548F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51151-4B8E-83C5-554D-26774FD31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D9674-3ADE-BBB6-9AB0-8A7531B74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893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FF1C0-CB45-CB1E-0325-5F7E21DB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C0F8B-FF59-2CFF-1FC7-D979FAE82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6341-91C5-8326-3E33-DBA6509D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B4189-C60D-E231-E7CE-A9D607F0E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EAF6D-4730-6F09-E69A-007E29A99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313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4602E-C800-B259-1924-96D17B2F9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890C6-1AFB-5742-83BE-44AA496E6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36FDA-DCFC-03F1-2323-78B8F53CA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A42F7-9B19-380A-B25C-E1947B11B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106D3-316F-1DF6-A0AE-D99E67CB9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0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E6AC4-A438-718C-1949-9F123806C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F9566-777E-5B21-7BB3-0C0D2247B7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A9AD62-EB5C-8EF9-EBCE-187E4AECE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7E5D8-F013-3EF1-00ED-618EE1E0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3FDD8-8036-6FC1-F8CC-E4472E3DC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7A0A8-8003-9BCA-99D0-43F1B2357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88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016E-E7A8-4194-A27B-C360E04E7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8EE08-A1FD-9A6F-5921-1C73D373B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742AA-3F2D-0CF2-DF19-81E0B7986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67DDC8-A9D2-67FE-9B82-081F64046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AE5753-014B-FA99-E08A-7FE313D4E4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0CAE7A-E77D-49BD-6C34-032CAFF16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B0779D-1613-2E0F-EC09-4E7D9DAE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9E3554-1F1D-F756-611C-13806FF5A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973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7689C-948A-AE74-290D-17041DB2A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24E00B-7A2A-8DEF-7964-BFC1644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DB19C5-4AFF-EA99-07A2-11DDC07CC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6795AB-3C01-731D-02B5-328BAF86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7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F7BB1-55BF-CE4B-E7D9-47A8B4F87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1/26/2025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666234-35C4-5E1C-2938-D92FD730F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0E50CC-2C5F-2320-C7E5-9D412C07F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18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DEBC-32FD-E1BF-591E-E53DF3F08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A9248-44F7-B898-4E09-9AD9A275D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8E4B6-BE38-89E5-D01B-88A37CD30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95BFF-DAC6-F1C6-63EC-E5E3B3C1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4D795-D795-586F-8AF2-404739EFE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0CA54-0EAC-ED71-AF89-74A87C4A1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54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93712-556D-0176-7F89-6E12087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8CE863-3D59-E88E-73FB-E926047B2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84482-C050-3BA6-D1E1-60C9BFBC2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BE933-7589-289D-E65A-362AACAB9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C1502-ACBC-D915-7E52-6DD036E35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B3E76-FDD4-AE0E-E242-7D4DC946E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6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44E640-F489-E970-D2E3-AB869B12E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CFA7B-4F60-32B7-A9E2-6CBD1D542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D8FFB-8171-7802-13B6-D5ABEBB477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E54BC-2083-E465-F8BA-38E234EECD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A7DF7-BF8F-1337-DA19-CC0647FF5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9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moebic_dysentery" TargetMode="External"/><Relationship Id="rId2" Type="http://schemas.openxmlformats.org/officeDocument/2006/relationships/hyperlink" Target="https://en.wikipedia.org/wiki/Amoebiasis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nzyme_immunoassay" TargetMode="External"/><Relationship Id="rId2" Type="http://schemas.openxmlformats.org/officeDocument/2006/relationships/hyperlink" Target="https://en.wikipedia.org/wiki/Trophozoite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Polymerase_chain_reaction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moebozoa" TargetMode="External"/><Relationship Id="rId7" Type="http://schemas.openxmlformats.org/officeDocument/2006/relationships/hyperlink" Target="https://en.wikipedia.org/wiki/Histolysis" TargetMode="External"/><Relationship Id="rId2" Type="http://schemas.openxmlformats.org/officeDocument/2006/relationships/hyperlink" Target="https://en.wikipedia.org/wiki/Anaerobic_organis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Amoebiasis" TargetMode="External"/><Relationship Id="rId5" Type="http://schemas.openxmlformats.org/officeDocument/2006/relationships/hyperlink" Target="https://en.wikipedia.org/wiki/Entamoeba" TargetMode="External"/><Relationship Id="rId4" Type="http://schemas.openxmlformats.org/officeDocument/2006/relationships/hyperlink" Target="https://en.wikipedia.org/wiki/Genu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s://en.wikipedia.org/wiki/Microbial_cyst" TargetMode="External"/><Relationship Id="rId2" Type="http://schemas.openxmlformats.org/officeDocument/2006/relationships/hyperlink" Target="https://en.wikipedia.org/wiki/File:Entamoeba_histolytica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s://en.wikipedia.org/wiki/File:Entamoeba_histolytica_01.jpg" TargetMode="External"/><Relationship Id="rId4" Type="http://schemas.openxmlformats.org/officeDocument/2006/relationships/hyperlink" Target="https://en.wikipedia.org/wiki/Trophozoite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Fritz_Schaudinn" TargetMode="External"/><Relationship Id="rId3" Type="http://schemas.openxmlformats.org/officeDocument/2006/relationships/hyperlink" Target="https://en.wikipedia.org/wiki/Eukaryote" TargetMode="External"/><Relationship Id="rId7" Type="http://schemas.openxmlformats.org/officeDocument/2006/relationships/hyperlink" Target="https://en.wikipedia.org/wiki/Binomial_nomenclature" TargetMode="External"/><Relationship Id="rId2" Type="http://schemas.openxmlformats.org/officeDocument/2006/relationships/hyperlink" Target="https://en.wikipedia.org/wiki/Taxonomy_(biology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Entamoeba" TargetMode="External"/><Relationship Id="rId5" Type="http://schemas.openxmlformats.org/officeDocument/2006/relationships/hyperlink" Target="https://en.wikipedia.org/wiki/Entamoebidae" TargetMode="External"/><Relationship Id="rId4" Type="http://schemas.openxmlformats.org/officeDocument/2006/relationships/hyperlink" Target="https://en.wikipedia.org/wiki/Amoebozoa" TargetMode="Externa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icrobial_cyst" TargetMode="External"/><Relationship Id="rId2" Type="http://schemas.openxmlformats.org/officeDocument/2006/relationships/hyperlink" Target="https://en.wikipedia.org/wiki/Trophozoite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23061B-49DB-5B25-A77A-F07091A5D04C}"/>
              </a:ext>
            </a:extLst>
          </p:cNvPr>
          <p:cNvSpPr txBox="1"/>
          <p:nvPr/>
        </p:nvSpPr>
        <p:spPr>
          <a:xfrm>
            <a:off x="704538" y="1444002"/>
            <a:ext cx="10643015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dirty="0"/>
              <a:t>Protozoa General Characteristics</a:t>
            </a:r>
            <a:endParaRPr lang="ar-IQ" sz="3200" dirty="0"/>
          </a:p>
          <a:p>
            <a:pPr algn="just"/>
            <a:endParaRPr lang="ar-IQ" sz="3200" dirty="0"/>
          </a:p>
          <a:p>
            <a:pPr algn="just"/>
            <a:r>
              <a:rPr lang="en-US" sz="3200" dirty="0"/>
              <a:t> 1- Unicellular eukaryotes. </a:t>
            </a:r>
            <a:endParaRPr lang="ar-IQ" sz="3200" dirty="0"/>
          </a:p>
          <a:p>
            <a:pPr algn="just"/>
            <a:r>
              <a:rPr lang="en-US" sz="3200" dirty="0"/>
              <a:t>2- Have organelles that often function similarity to organs and systems of multicellular organisms</a:t>
            </a:r>
            <a:endParaRPr lang="ar-IQ" sz="3200" dirty="0"/>
          </a:p>
          <a:p>
            <a:pPr algn="just"/>
            <a:r>
              <a:rPr lang="en-US" sz="3200" dirty="0"/>
              <a:t> 3- locomotion: pseudopodia, flagella or cilia </a:t>
            </a:r>
            <a:endParaRPr lang="ar-IQ" sz="3200" dirty="0"/>
          </a:p>
          <a:p>
            <a:pPr algn="just"/>
            <a:r>
              <a:rPr lang="en-US" sz="3200" dirty="0"/>
              <a:t>4- Reproduction: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Asexual</a:t>
            </a:r>
            <a:r>
              <a:rPr lang="en-US" sz="3200" dirty="0"/>
              <a:t> (binary fission or multiple fission)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Sexual</a:t>
            </a:r>
            <a:r>
              <a:rPr lang="en-US" sz="3200" dirty="0"/>
              <a:t> (conjugation or syngamy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A1442F-D080-F0E8-8C61-137E478F13AC}"/>
              </a:ext>
            </a:extLst>
          </p:cNvPr>
          <p:cNvSpPr txBox="1"/>
          <p:nvPr/>
        </p:nvSpPr>
        <p:spPr>
          <a:xfrm>
            <a:off x="1298522" y="397240"/>
            <a:ext cx="945504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Protozoa</a:t>
            </a:r>
          </a:p>
        </p:txBody>
      </p:sp>
    </p:spTree>
    <p:extLst>
      <p:ext uri="{BB962C8B-B14F-4D97-AF65-F5344CB8AC3E}">
        <p14:creationId xmlns:p14="http://schemas.microsoft.com/office/powerpoint/2010/main" val="1339389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268744E-BA6E-564C-3E21-2E41A100BB71}"/>
              </a:ext>
            </a:extLst>
          </p:cNvPr>
          <p:cNvSpPr txBox="1"/>
          <p:nvPr/>
        </p:nvSpPr>
        <p:spPr>
          <a:xfrm>
            <a:off x="764498" y="989351"/>
            <a:ext cx="1002842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  </a:t>
            </a:r>
          </a:p>
          <a:p>
            <a:pPr algn="ctr"/>
            <a:endParaRPr lang="en-US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/>
              <a:t>1. Metronidazole  </a:t>
            </a:r>
          </a:p>
          <a:p>
            <a:r>
              <a:rPr lang="en-US" sz="4400" dirty="0"/>
              <a:t>2. Tinidazole</a:t>
            </a:r>
          </a:p>
        </p:txBody>
      </p:sp>
    </p:spTree>
    <p:extLst>
      <p:ext uri="{BB962C8B-B14F-4D97-AF65-F5344CB8AC3E}">
        <p14:creationId xmlns:p14="http://schemas.microsoft.com/office/powerpoint/2010/main" val="1459119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7990B52-FF02-1197-B572-34D5B2E3F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318795"/>
              </p:ext>
            </p:extLst>
          </p:nvPr>
        </p:nvGraphicFramePr>
        <p:xfrm>
          <a:off x="854439" y="869430"/>
          <a:ext cx="10882859" cy="5760720"/>
        </p:xfrm>
        <a:graphic>
          <a:graphicData uri="http://schemas.openxmlformats.org/drawingml/2006/table">
            <a:tbl>
              <a:tblPr/>
              <a:tblGrid>
                <a:gridCol w="2720714">
                  <a:extLst>
                    <a:ext uri="{9D8B030D-6E8A-4147-A177-3AD203B41FA5}">
                      <a16:colId xmlns:a16="http://schemas.microsoft.com/office/drawing/2014/main" val="2379156490"/>
                    </a:ext>
                  </a:extLst>
                </a:gridCol>
                <a:gridCol w="8162145">
                  <a:extLst>
                    <a:ext uri="{9D8B030D-6E8A-4147-A177-3AD203B41FA5}">
                      <a16:colId xmlns:a16="http://schemas.microsoft.com/office/drawing/2014/main" val="1592167887"/>
                    </a:ext>
                  </a:extLst>
                </a:gridCol>
              </a:tblGrid>
              <a:tr h="77629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</a:rPr>
                        <a:t>Genus and species</a:t>
                      </a:r>
                      <a:endParaRPr lang="en-US" sz="280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>
                          <a:effectLst/>
                        </a:rPr>
                        <a:t>Entamoeba histolytica</a:t>
                      </a:r>
                      <a:endParaRPr lang="en-US" sz="280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869540"/>
                  </a:ext>
                </a:extLst>
              </a:tr>
              <a:tr h="1792237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effectLst/>
                        </a:rPr>
                        <a:t>Etiologic agent of:</a:t>
                      </a:r>
                      <a:endParaRPr lang="en-US" sz="280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none" strike="noStrike" dirty="0">
                          <a:effectLst/>
                          <a:hlinkClick r:id="rId2" tooltip="Amoebiasis"/>
                        </a:rPr>
                        <a:t>Amoebiasis</a:t>
                      </a:r>
                      <a:r>
                        <a:rPr lang="en-US" sz="2800" dirty="0">
                          <a:effectLst/>
                        </a:rPr>
                        <a:t>; </a:t>
                      </a:r>
                      <a:r>
                        <a:rPr lang="en-US" sz="2800" u="none" strike="noStrike" dirty="0">
                          <a:effectLst/>
                          <a:hlinkClick r:id="rId3" tooltip="Amoebic dysentery"/>
                        </a:rPr>
                        <a:t>amoebic dysentery</a:t>
                      </a:r>
                      <a:r>
                        <a:rPr lang="en-US" sz="2800" dirty="0">
                          <a:effectLst/>
                        </a:rPr>
                        <a:t>; extraintestinal amoebiasis, usually amoebic liver abscess; "anchovy sauce"); amoeba cutis; amoebic lung abscess ("liver-colored sputum")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8760530"/>
                  </a:ext>
                </a:extLst>
              </a:tr>
              <a:tr h="516407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effectLst/>
                        </a:rPr>
                        <a:t>Infective stage</a:t>
                      </a:r>
                      <a:endParaRPr lang="en-US" sz="280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effectLst/>
                        </a:rPr>
                        <a:t>Tetranucleated</a:t>
                      </a:r>
                      <a:r>
                        <a:rPr lang="en-US" sz="2800" dirty="0">
                          <a:effectLst/>
                        </a:rPr>
                        <a:t> cyst (having 2–4 nuclei)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6357553"/>
                  </a:ext>
                </a:extLst>
              </a:tr>
              <a:tr h="516407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effectLst/>
                        </a:rPr>
                        <a:t>Definitive host</a:t>
                      </a:r>
                      <a:endParaRPr lang="en-US" sz="280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</a:rPr>
                        <a:t>Human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2653784"/>
                  </a:ext>
                </a:extLst>
              </a:tr>
              <a:tr h="516407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effectLst/>
                        </a:rPr>
                        <a:t>Portal of entry</a:t>
                      </a:r>
                      <a:endParaRPr lang="en-US" sz="280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</a:rPr>
                        <a:t>Mouth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775992"/>
                  </a:ext>
                </a:extLst>
              </a:tr>
              <a:tr h="941683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effectLst/>
                        </a:rPr>
                        <a:t>Mode of transmission</a:t>
                      </a:r>
                      <a:endParaRPr lang="en-US" sz="280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</a:rPr>
                        <a:t>Ingestion of mature cyst through contaminated food or water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57996"/>
                  </a:ext>
                </a:extLst>
              </a:tr>
              <a:tr h="516407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</a:rPr>
                        <a:t>Habitat</a:t>
                      </a:r>
                      <a:endParaRPr lang="en-US" sz="280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</a:rPr>
                        <a:t>Colon and cecum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932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695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D4C71B3-6A7C-C2EF-5065-5CE8E69CD6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776468"/>
              </p:ext>
            </p:extLst>
          </p:nvPr>
        </p:nvGraphicFramePr>
        <p:xfrm>
          <a:off x="794480" y="659566"/>
          <a:ext cx="10747946" cy="5859425"/>
        </p:xfrm>
        <a:graphic>
          <a:graphicData uri="http://schemas.openxmlformats.org/drawingml/2006/table">
            <a:tbl>
              <a:tblPr/>
              <a:tblGrid>
                <a:gridCol w="2686987">
                  <a:extLst>
                    <a:ext uri="{9D8B030D-6E8A-4147-A177-3AD203B41FA5}">
                      <a16:colId xmlns:a16="http://schemas.microsoft.com/office/drawing/2014/main" val="2876658783"/>
                    </a:ext>
                  </a:extLst>
                </a:gridCol>
                <a:gridCol w="8060959">
                  <a:extLst>
                    <a:ext uri="{9D8B030D-6E8A-4147-A177-3AD203B41FA5}">
                      <a16:colId xmlns:a16="http://schemas.microsoft.com/office/drawing/2014/main" val="4221109134"/>
                    </a:ext>
                  </a:extLst>
                </a:gridCol>
              </a:tblGrid>
              <a:tr h="355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Pathogenic stage</a:t>
                      </a:r>
                      <a:endParaRPr lang="en-US" sz="2000" dirty="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none" strike="noStrike">
                          <a:effectLst/>
                          <a:hlinkClick r:id="rId2" tooltip="Trophozoite"/>
                        </a:rPr>
                        <a:t>Trophozoite</a:t>
                      </a:r>
                      <a:endParaRPr lang="en-US" sz="200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1380483"/>
                  </a:ext>
                </a:extLst>
              </a:tr>
              <a:tr h="62151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Locomotive apparatus</a:t>
                      </a:r>
                      <a:endParaRPr lang="en-US" sz="2000" dirty="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Pseudopodia ("false foot”")</a:t>
                      </a: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893929"/>
                  </a:ext>
                </a:extLst>
              </a:tr>
              <a:tr h="3551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Motility</a:t>
                      </a:r>
                      <a:endParaRPr lang="en-US" sz="2000" dirty="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</a:rPr>
                        <a:t>Active, progressive and directional</a:t>
                      </a: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660915"/>
                  </a:ext>
                </a:extLst>
              </a:tr>
              <a:tr h="621515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effectLst/>
                        </a:rPr>
                        <a:t>Nucleus</a:t>
                      </a:r>
                      <a:endParaRPr lang="en-US" sz="200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'Ring and dot' appearance: peripheral chromatin and central </a:t>
                      </a:r>
                      <a:r>
                        <a:rPr lang="en-US" sz="2000" dirty="0" err="1">
                          <a:effectLst/>
                        </a:rPr>
                        <a:t>karyosome</a:t>
                      </a:r>
                      <a:endParaRPr lang="en-US" sz="2000" dirty="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6179726"/>
                  </a:ext>
                </a:extLst>
              </a:tr>
              <a:tr h="621515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effectLst/>
                        </a:rPr>
                        <a:t>Mode of reproduction</a:t>
                      </a:r>
                      <a:endParaRPr lang="en-US" sz="200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</a:rPr>
                        <a:t>Binary fission</a:t>
                      </a: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8257580"/>
                  </a:ext>
                </a:extLst>
              </a:tr>
              <a:tr h="621515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effectLst/>
                        </a:rPr>
                        <a:t>Pathogenesis</a:t>
                      </a:r>
                      <a:endParaRPr lang="en-US" sz="200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Lytic necrosis (it looks like “flask-shaped” holes in Gastrointestinal tract sections (GIT)</a:t>
                      </a: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997679"/>
                  </a:ext>
                </a:extLst>
              </a:tr>
              <a:tr h="621515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effectLst/>
                        </a:rPr>
                        <a:t>Type of encystment</a:t>
                      </a:r>
                      <a:endParaRPr lang="en-US" sz="200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Protective and Reproductive</a:t>
                      </a: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483969"/>
                  </a:ext>
                </a:extLst>
              </a:tr>
              <a:tr h="19533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</a:rPr>
                        <a:t>Lab diagnosis</a:t>
                      </a:r>
                      <a:endParaRPr lang="en-US" sz="2800" dirty="0">
                        <a:effectLst/>
                      </a:endParaRP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Most common is direct fecal smear (DFS) and staining (but does not allow identification to species level); </a:t>
                      </a:r>
                      <a:r>
                        <a:rPr lang="en-US" sz="2000" u="none" strike="noStrike" dirty="0">
                          <a:effectLst/>
                          <a:hlinkClick r:id="rId3" tooltip="Enzyme immunoassay"/>
                        </a:rPr>
                        <a:t>enzyme immunoassay</a:t>
                      </a:r>
                      <a:r>
                        <a:rPr lang="en-US" sz="2000" dirty="0">
                          <a:effectLst/>
                        </a:rPr>
                        <a:t> (EIA); indirect hemagglutination (IHA); Antigen detection – monoclonal antibody; </a:t>
                      </a:r>
                      <a:r>
                        <a:rPr lang="en-US" sz="2000" u="none" strike="noStrike" dirty="0">
                          <a:effectLst/>
                          <a:hlinkClick r:id="rId4" tooltip="Polymerase chain reaction"/>
                        </a:rPr>
                        <a:t>PCR</a:t>
                      </a:r>
                      <a:r>
                        <a:rPr lang="en-US" sz="2000" dirty="0">
                          <a:effectLst/>
                        </a:rPr>
                        <a:t> for species identification. Sometimes only the use of a fixative (formalin) is effective in detecting cysts. Culture: From </a:t>
                      </a:r>
                      <a:r>
                        <a:rPr lang="en-US" sz="2000" dirty="0" err="1">
                          <a:effectLst/>
                        </a:rPr>
                        <a:t>faecal</a:t>
                      </a:r>
                      <a:r>
                        <a:rPr lang="en-US" sz="2000" dirty="0">
                          <a:effectLst/>
                        </a:rPr>
                        <a:t> samples – Robinson's medium, Jones' medium</a:t>
                      </a:r>
                    </a:p>
                  </a:txBody>
                  <a:tcPr marL="66944" marR="66944" marT="33472" marB="33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40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179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r: 5 Points 1">
            <a:extLst>
              <a:ext uri="{FF2B5EF4-FFF2-40B4-BE49-F238E27FC236}">
                <a16:creationId xmlns:a16="http://schemas.microsoft.com/office/drawing/2014/main" id="{E912D5CB-BE5E-D2DF-8D4C-46A97512442F}"/>
              </a:ext>
            </a:extLst>
          </p:cNvPr>
          <p:cNvSpPr/>
          <p:nvPr/>
        </p:nvSpPr>
        <p:spPr>
          <a:xfrm>
            <a:off x="0" y="460717"/>
            <a:ext cx="12323298" cy="5936566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Thank you for listening</a:t>
            </a:r>
          </a:p>
        </p:txBody>
      </p:sp>
    </p:spTree>
    <p:extLst>
      <p:ext uri="{BB962C8B-B14F-4D97-AF65-F5344CB8AC3E}">
        <p14:creationId xmlns:p14="http://schemas.microsoft.com/office/powerpoint/2010/main" val="707779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56C0-0578-B13E-C341-0014D2652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3549" y="434716"/>
            <a:ext cx="10122131" cy="824662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Sarcodina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71841-B643-8EF4-0909-82CB401E6F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410" y="1259378"/>
            <a:ext cx="10259041" cy="4339244"/>
          </a:xfrm>
        </p:spPr>
        <p:txBody>
          <a:bodyPr>
            <a:noAutofit/>
          </a:bodyPr>
          <a:lstStyle/>
          <a:p>
            <a:pPr algn="just"/>
            <a:r>
              <a:rPr lang="en-US" sz="3600" dirty="0"/>
              <a:t>Sarcodina These organisms have streaming cytoplasm and use temporary cytoplasmic extensions called pseudopodia in locomotion (called amoeboid movement) and feeding.</a:t>
            </a:r>
          </a:p>
          <a:p>
            <a:pPr algn="just"/>
            <a:r>
              <a:rPr lang="en-US" sz="3600" dirty="0"/>
              <a:t> </a:t>
            </a:r>
            <a:r>
              <a:rPr lang="en-US" sz="3600" dirty="0" err="1"/>
              <a:t>Sarcodines</a:t>
            </a:r>
            <a:r>
              <a:rPr lang="en-US" sz="3600" dirty="0"/>
              <a:t> include the genus Amoeba (see amoeba) and pathogenic species, e.g., dysentery-causing Entamoeba histolytica. These protozoans’ cells may be spherical or irregular in shape; the pellicle (or envelope) is usually thin and flexible.</a:t>
            </a:r>
          </a:p>
        </p:txBody>
      </p:sp>
    </p:spTree>
    <p:extLst>
      <p:ext uri="{BB962C8B-B14F-4D97-AF65-F5344CB8AC3E}">
        <p14:creationId xmlns:p14="http://schemas.microsoft.com/office/powerpoint/2010/main" val="11495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975E9-39FE-C281-FB4D-23A03F9E7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508" y="1558977"/>
            <a:ext cx="10604292" cy="51426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Entamoeba histolytica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is an 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2" tooltip="Anaerobic organism"/>
              </a:rPr>
              <a:t>anaerobic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parasitic 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3" tooltip="Amoebozoa"/>
              </a:rPr>
              <a:t>amoebozoan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part of the 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4" tooltip="Genus"/>
              </a:rPr>
              <a:t>genus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1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5" tooltip="Entamoeba"/>
              </a:rPr>
              <a:t>Entamoeba</a:t>
            </a:r>
            <a:r>
              <a:rPr lang="en-US" b="0" i="1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Predominantly infecting humans and other primates causing </a:t>
            </a:r>
            <a:r>
              <a:rPr lang="en-US" b="0" i="0" u="none" strike="noStrike" dirty="0">
                <a:effectLst/>
                <a:latin typeface="Arial" panose="020B0604020202020204" pitchFamily="34" charset="0"/>
                <a:hlinkClick r:id="rId6" tooltip="Amoebiasis"/>
              </a:rPr>
              <a:t>amoebiasis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E. histolytica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is estimated to infect about 35-50 million people worldwide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The word </a:t>
            </a:r>
            <a:r>
              <a:rPr lang="en-US" b="0" i="1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7" tooltip="Histolysis"/>
              </a:rPr>
              <a:t>histolysis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literally means disintegration and dissolution of organic tissues.</a:t>
            </a:r>
            <a:endParaRPr lang="ar-IQ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Morphological</a:t>
            </a:r>
            <a:endParaRPr lang="ar-IQ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/>
              <a:t> Entamoeba histolytica has three stages</a:t>
            </a:r>
            <a:endParaRPr lang="ar-IQ" dirty="0"/>
          </a:p>
          <a:p>
            <a:pPr marL="0" indent="0" algn="l">
              <a:buNone/>
            </a:pPr>
            <a:r>
              <a:rPr lang="en-US" dirty="0"/>
              <a:t> 1. Trophozoite</a:t>
            </a:r>
            <a:endParaRPr lang="ar-IQ" dirty="0"/>
          </a:p>
          <a:p>
            <a:pPr marL="0" indent="0" algn="l">
              <a:buNone/>
            </a:pPr>
            <a:r>
              <a:rPr lang="en-US" dirty="0"/>
              <a:t> 2. Pre cyst</a:t>
            </a:r>
            <a:endParaRPr lang="ar-IQ" dirty="0"/>
          </a:p>
          <a:p>
            <a:pPr marL="0" indent="0">
              <a:buNone/>
            </a:pPr>
            <a:r>
              <a:rPr lang="en-US" dirty="0"/>
              <a:t>3. Cysts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C2DF93-7EF9-7C0F-E906-EED984ACF04C}"/>
              </a:ext>
            </a:extLst>
          </p:cNvPr>
          <p:cNvSpPr txBox="1"/>
          <p:nvPr/>
        </p:nvSpPr>
        <p:spPr>
          <a:xfrm>
            <a:off x="1109272" y="407445"/>
            <a:ext cx="102445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Intestinal protozoa (Entamoeba histolytica) </a:t>
            </a:r>
          </a:p>
        </p:txBody>
      </p:sp>
    </p:spTree>
    <p:extLst>
      <p:ext uri="{BB962C8B-B14F-4D97-AF65-F5344CB8AC3E}">
        <p14:creationId xmlns:p14="http://schemas.microsoft.com/office/powerpoint/2010/main" val="273068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4">
            <a:extLst>
              <a:ext uri="{FF2B5EF4-FFF2-40B4-BE49-F238E27FC236}">
                <a16:creationId xmlns:a16="http://schemas.microsoft.com/office/drawing/2014/main" id="{20DF4790-CD4E-A860-094E-D66EB658C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784" y="749223"/>
            <a:ext cx="804696" cy="158952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457" tIns="17457" rIns="17457" bIns="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7200" b="0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021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7" name="Picture 15" descr="Entamoeba histolytica trophozoite">
            <a:hlinkClick r:id="rId2" tooltip="Entamoeba histolytica trophozoite"/>
            <a:extLst>
              <a:ext uri="{FF2B5EF4-FFF2-40B4-BE49-F238E27FC236}">
                <a16:creationId xmlns:a16="http://schemas.microsoft.com/office/drawing/2014/main" id="{9D0B3A3C-4561-7344-E2D4-09E75B080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888" y="576775"/>
            <a:ext cx="4201711" cy="309489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5D8C28-9363-D7D2-A306-97C6F3D264E0}"/>
              </a:ext>
            </a:extLst>
          </p:cNvPr>
          <p:cNvSpPr txBox="1"/>
          <p:nvPr/>
        </p:nvSpPr>
        <p:spPr>
          <a:xfrm>
            <a:off x="6643105" y="3712678"/>
            <a:ext cx="63108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Entamoeba histolytica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en-US" altLang="en-US" sz="1800" b="0" i="0" u="sng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trophozoite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2021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89" name="Picture 17" descr="E. histolytica cyst">
            <a:hlinkClick r:id="rId5" tooltip="E. histolytica cyst"/>
            <a:extLst>
              <a:ext uri="{FF2B5EF4-FFF2-40B4-BE49-F238E27FC236}">
                <a16:creationId xmlns:a16="http://schemas.microsoft.com/office/drawing/2014/main" id="{79DA9BFE-1E41-6C50-9485-01A59C8CA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75" y="2999068"/>
            <a:ext cx="5054222" cy="33846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031CEDE-DF10-5262-8F2F-23132DE2D06D}"/>
              </a:ext>
            </a:extLst>
          </p:cNvPr>
          <p:cNvSpPr txBox="1"/>
          <p:nvPr/>
        </p:nvSpPr>
        <p:spPr>
          <a:xfrm>
            <a:off x="6009336" y="5134707"/>
            <a:ext cx="42051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E. histolytica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 tooltip="Microbial cyst"/>
              </a:rPr>
              <a:t>cyst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2021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47A6B9-FAA8-A731-F6EB-95A8CDBBE822}"/>
              </a:ext>
            </a:extLst>
          </p:cNvPr>
          <p:cNvSpPr txBox="1"/>
          <p:nvPr/>
        </p:nvSpPr>
        <p:spPr>
          <a:xfrm>
            <a:off x="494675" y="1049311"/>
            <a:ext cx="677832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Trophozoite of Entamoeba histolytica shows finger like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psuedopodia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visible fine chromatin granule lining the nuclear membrane.2</a:t>
            </a:r>
          </a:p>
        </p:txBody>
      </p:sp>
    </p:spTree>
    <p:extLst>
      <p:ext uri="{BB962C8B-B14F-4D97-AF65-F5344CB8AC3E}">
        <p14:creationId xmlns:p14="http://schemas.microsoft.com/office/powerpoint/2010/main" val="2013279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A1974-7959-76C8-8553-C34E76606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effectLst/>
                <a:latin typeface="Arial" panose="020B0604020202020204" pitchFamily="34" charset="0"/>
                <a:hlinkClick r:id="rId2" tooltip="Taxonomy (biology)"/>
              </a:rPr>
              <a:t>Scientific classification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CD7312-722C-B073-3AAF-27157193A8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027644"/>
              </p:ext>
            </p:extLst>
          </p:nvPr>
        </p:nvGraphicFramePr>
        <p:xfrm>
          <a:off x="614598" y="1440339"/>
          <a:ext cx="6056025" cy="4713264"/>
        </p:xfrm>
        <a:graphic>
          <a:graphicData uri="http://schemas.openxmlformats.org/drawingml/2006/table">
            <a:tbl>
              <a:tblPr/>
              <a:tblGrid>
                <a:gridCol w="3039864">
                  <a:extLst>
                    <a:ext uri="{9D8B030D-6E8A-4147-A177-3AD203B41FA5}">
                      <a16:colId xmlns:a16="http://schemas.microsoft.com/office/drawing/2014/main" val="1900147811"/>
                    </a:ext>
                  </a:extLst>
                </a:gridCol>
                <a:gridCol w="3016161">
                  <a:extLst>
                    <a:ext uri="{9D8B030D-6E8A-4147-A177-3AD203B41FA5}">
                      <a16:colId xmlns:a16="http://schemas.microsoft.com/office/drawing/2014/main" val="629367485"/>
                    </a:ext>
                  </a:extLst>
                </a:gridCol>
              </a:tblGrid>
              <a:tr h="606816">
                <a:tc>
                  <a:txBody>
                    <a:bodyPr/>
                    <a:lstStyle/>
                    <a:p>
                      <a:pPr algn="l" fontAlgn="t"/>
                      <a:r>
                        <a:rPr lang="en-US" sz="3600" dirty="0">
                          <a:effectLst/>
                        </a:rPr>
                        <a:t>Domain: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200" u="none" strike="noStrike" dirty="0" err="1">
                          <a:effectLst/>
                          <a:hlinkClick r:id="rId3" tooltip="Eukaryote"/>
                        </a:rPr>
                        <a:t>Eukaryota</a:t>
                      </a:r>
                      <a:endParaRPr lang="en-US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502783"/>
                  </a:ext>
                </a:extLst>
              </a:tr>
              <a:tr h="606816">
                <a:tc>
                  <a:txBody>
                    <a:bodyPr/>
                    <a:lstStyle/>
                    <a:p>
                      <a:pPr algn="l" fontAlgn="t"/>
                      <a:r>
                        <a:rPr lang="en-US" sz="3200" dirty="0">
                          <a:effectLst/>
                        </a:rPr>
                        <a:t>Phylum: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200" u="none" strike="noStrike" dirty="0">
                          <a:effectLst/>
                          <a:hlinkClick r:id="rId4" tooltip="Amoebozoa"/>
                        </a:rPr>
                        <a:t>Amoebozoa</a:t>
                      </a:r>
                      <a:endParaRPr lang="en-US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448032"/>
                  </a:ext>
                </a:extLst>
              </a:tr>
              <a:tr h="606816">
                <a:tc>
                  <a:txBody>
                    <a:bodyPr/>
                    <a:lstStyle/>
                    <a:p>
                      <a:pPr algn="l" fontAlgn="t"/>
                      <a:r>
                        <a:rPr lang="en-US" sz="3200" dirty="0">
                          <a:effectLst/>
                        </a:rPr>
                        <a:t>Family: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200" u="none" strike="noStrike" dirty="0">
                          <a:effectLst/>
                          <a:hlinkClick r:id="rId5" tooltip="Entamoebidae"/>
                        </a:rPr>
                        <a:t>Entamoebidae</a:t>
                      </a:r>
                      <a:endParaRPr lang="en-US" sz="320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574450"/>
                  </a:ext>
                </a:extLst>
              </a:tr>
              <a:tr h="606816">
                <a:tc>
                  <a:txBody>
                    <a:bodyPr/>
                    <a:lstStyle/>
                    <a:p>
                      <a:pPr algn="l" fontAlgn="t"/>
                      <a:r>
                        <a:rPr lang="en-US" sz="3200" dirty="0">
                          <a:effectLst/>
                        </a:rPr>
                        <a:t>Genus: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200" i="1" u="none" strike="noStrike" dirty="0">
                          <a:effectLst/>
                          <a:hlinkClick r:id="rId6" tooltip="Entamoeba"/>
                        </a:rPr>
                        <a:t>Entamoeba</a:t>
                      </a:r>
                      <a:endParaRPr lang="en-US" sz="320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678080"/>
                  </a:ext>
                </a:extLst>
              </a:tr>
              <a:tr h="606816"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dirty="0">
                          <a:effectLst/>
                        </a:rPr>
                        <a:t>Species: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200" b="1" i="1" dirty="0">
                          <a:effectLst/>
                        </a:rPr>
                        <a:t>E. histolytica</a:t>
                      </a:r>
                      <a:endParaRPr lang="en-US" sz="320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719092"/>
                  </a:ext>
                </a:extLst>
              </a:tr>
              <a:tr h="354963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3200" u="none" strike="noStrike" dirty="0">
                          <a:effectLst/>
                          <a:hlinkClick r:id="rId7" tooltip="Binomial nomenclature"/>
                        </a:rPr>
                        <a:t>Binomial name</a:t>
                      </a:r>
                      <a:endParaRPr lang="en-US" sz="320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D7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634488"/>
                  </a:ext>
                </a:extLst>
              </a:tr>
              <a:tr h="866880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3200" b="0" i="1" dirty="0">
                          <a:effectLst/>
                        </a:rPr>
                        <a:t>Entamoeba histolytica</a:t>
                      </a:r>
                      <a:br>
                        <a:rPr lang="en-US" sz="3200" dirty="0">
                          <a:effectLst/>
                        </a:rPr>
                      </a:br>
                      <a:r>
                        <a:rPr lang="en-US" sz="3200" u="none" strike="noStrike" dirty="0" err="1">
                          <a:effectLst/>
                          <a:hlinkClick r:id="rId8" tooltip="Fritz Schaudinn"/>
                        </a:rPr>
                        <a:t>Schaudinn</a:t>
                      </a:r>
                      <a:r>
                        <a:rPr lang="en-US" sz="3200" dirty="0">
                          <a:effectLst/>
                        </a:rPr>
                        <a:t>, 1903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274309"/>
                  </a:ext>
                </a:extLst>
              </a:tr>
            </a:tbl>
          </a:graphicData>
        </a:graphic>
      </p:graphicFrame>
      <p:pic>
        <p:nvPicPr>
          <p:cNvPr id="1027" name="Picture 3">
            <a:extLst>
              <a:ext uri="{FF2B5EF4-FFF2-40B4-BE49-F238E27FC236}">
                <a16:creationId xmlns:a16="http://schemas.microsoft.com/office/drawing/2014/main" id="{F46DA25D-4D65-D7CA-5150-6CDB5EEA3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405" y="1440339"/>
            <a:ext cx="4492948" cy="471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49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D59EA4-98F5-B89F-0887-9C304B01A0AA}"/>
              </a:ext>
            </a:extLst>
          </p:cNvPr>
          <p:cNvSpPr txBox="1"/>
          <p:nvPr/>
        </p:nvSpPr>
        <p:spPr>
          <a:xfrm>
            <a:off x="509666" y="434715"/>
            <a:ext cx="10807908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nux Libertine"/>
              </a:rPr>
              <a:t>Transmission</a:t>
            </a:r>
          </a:p>
          <a:p>
            <a:pPr algn="ctr"/>
            <a:endParaRPr lang="en-US" sz="40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nux Libertine"/>
            </a:endParaRPr>
          </a:p>
          <a:p>
            <a:pPr algn="just"/>
            <a:r>
              <a:rPr lang="en-US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The active (</a:t>
            </a:r>
            <a:r>
              <a:rPr lang="en-US" sz="28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2" tooltip="Trophozoite"/>
              </a:rPr>
              <a:t>trophozoite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stage exists only in the host and in fresh loose feces; </a:t>
            </a:r>
            <a:r>
              <a:rPr lang="en-US" sz="28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3" tooltip="Microbial cyst"/>
              </a:rPr>
              <a:t>cysts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survive outside the host in water, in soils, and on foods, especially under moist conditions on the latter. </a:t>
            </a:r>
          </a:p>
          <a:p>
            <a:pPr algn="just"/>
            <a:r>
              <a:rPr lang="en-US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The infection can occur when a person puts anything into their mouth that has touched the feces of a person who is infected with </a:t>
            </a:r>
            <a:r>
              <a:rPr lang="en-US" sz="28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E. histolytica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swallows something, such as water or food, that is contaminated with </a:t>
            </a:r>
            <a:r>
              <a:rPr lang="en-US" sz="28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E. histolytica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or swallows . The cysts are readily killed by heat and by freezing temperatures; they survive for only a few months outside of the host. When cysts are swallowed, they cause infections by excysting (releasing the trophozoite stage) in the digestive tract.</a:t>
            </a:r>
          </a:p>
        </p:txBody>
      </p:sp>
    </p:spTree>
    <p:extLst>
      <p:ext uri="{BB962C8B-B14F-4D97-AF65-F5344CB8AC3E}">
        <p14:creationId xmlns:p14="http://schemas.microsoft.com/office/powerpoint/2010/main" val="399167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EDE8A-5A2A-815C-8BEC-6F1A4724F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4" y="5892289"/>
            <a:ext cx="8081963" cy="1153088"/>
          </a:xfrm>
        </p:spPr>
        <p:txBody>
          <a:bodyPr>
            <a:normAutofit/>
          </a:bodyPr>
          <a:lstStyle/>
          <a:p>
            <a:pPr algn="ctr"/>
            <a:r>
              <a:rPr lang="en-US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Life-cycle of </a:t>
            </a:r>
            <a:r>
              <a:rPr lang="en-US" sz="28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Entamoeba histolytica</a:t>
            </a:r>
            <a:endParaRPr lang="en-US" sz="28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C388DFF-58BC-D77C-EFCF-32EF20A9DD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828" y="221760"/>
            <a:ext cx="9066318" cy="594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6918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C94793-F7D3-1B08-784C-3C684137F0CC}"/>
              </a:ext>
            </a:extLst>
          </p:cNvPr>
          <p:cNvSpPr txBox="1"/>
          <p:nvPr/>
        </p:nvSpPr>
        <p:spPr>
          <a:xfrm>
            <a:off x="168812" y="0"/>
            <a:ext cx="12023188" cy="76636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Amoebiasis</a:t>
            </a:r>
            <a:r>
              <a:rPr lang="en-US" sz="4400" dirty="0"/>
              <a:t> </a:t>
            </a:r>
          </a:p>
          <a:p>
            <a:pPr algn="just"/>
            <a:r>
              <a:rPr lang="en-US" sz="3200" dirty="0"/>
              <a:t>Amoebiasis: is intestinal parasitic infection caused by Entamoeba histolytica and commonly seen in tropical regions of the world, resulting from exposure to the  contaminated food and water with fecal.</a:t>
            </a:r>
          </a:p>
          <a:p>
            <a:pPr algn="l">
              <a:spcBef>
                <a:spcPts val="1200"/>
              </a:spcBef>
            </a:pPr>
            <a:r>
              <a:rPr lang="en-US" sz="3200" b="1" i="0" dirty="0">
                <a:solidFill>
                  <a:srgbClr val="32325D"/>
                </a:solidFill>
                <a:effectLst/>
                <a:latin typeface="__Poppins_2dbf9b"/>
              </a:rPr>
              <a:t>Amoebic dysentery</a:t>
            </a:r>
          </a:p>
          <a:p>
            <a:pPr algn="just"/>
            <a:r>
              <a:rPr lang="en-US" sz="3200" b="0" i="0" dirty="0">
                <a:solidFill>
                  <a:srgbClr val="32325D"/>
                </a:solidFill>
                <a:effectLst/>
                <a:latin typeface="__Poppins_2dbf9b"/>
              </a:rPr>
              <a:t>More severe inflammation with ulceration of the intestinal lining can occur in some people and this is called amoebic dysentery.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</a:p>
          <a:p>
            <a:pPr algn="just"/>
            <a:r>
              <a:rPr lang="en-US" sz="3600" dirty="0">
                <a:solidFill>
                  <a:srgbClr val="0070C0"/>
                </a:solidFill>
              </a:rPr>
              <a:t>Signs and Symptoms: </a:t>
            </a:r>
          </a:p>
          <a:p>
            <a:pPr algn="just"/>
            <a:r>
              <a:rPr lang="en-US" sz="3200" dirty="0"/>
              <a:t>1. Abdominal tenderness </a:t>
            </a:r>
          </a:p>
          <a:p>
            <a:pPr algn="just"/>
            <a:r>
              <a:rPr lang="en-US" sz="3200" dirty="0"/>
              <a:t>2. </a:t>
            </a:r>
            <a:r>
              <a:rPr lang="en-US" sz="3200" dirty="0">
                <a:solidFill>
                  <a:srgbClr val="FF0000"/>
                </a:solidFill>
              </a:rPr>
              <a:t>Bloody stools </a:t>
            </a:r>
          </a:p>
          <a:p>
            <a:pPr algn="just"/>
            <a:r>
              <a:rPr lang="en-US" sz="3200" dirty="0"/>
              <a:t>3. Fever </a:t>
            </a:r>
          </a:p>
          <a:p>
            <a:pPr algn="just"/>
            <a:r>
              <a:rPr lang="en-US" sz="3200" dirty="0"/>
              <a:t>4. Vomiting </a:t>
            </a:r>
          </a:p>
          <a:p>
            <a:pPr algn="l">
              <a:spcBef>
                <a:spcPts val="1200"/>
              </a:spcBef>
            </a:pPr>
            <a:endParaRPr lang="en-US" sz="3600" b="0" i="0" dirty="0">
              <a:solidFill>
                <a:srgbClr val="32325D"/>
              </a:solidFill>
              <a:effectLst/>
              <a:latin typeface="__Poppins_2dbf9b"/>
            </a:endParaRPr>
          </a:p>
        </p:txBody>
      </p:sp>
    </p:spTree>
    <p:extLst>
      <p:ext uri="{BB962C8B-B14F-4D97-AF65-F5344CB8AC3E}">
        <p14:creationId xmlns:p14="http://schemas.microsoft.com/office/powerpoint/2010/main" val="2657774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4D567A-6728-76A3-884E-009C7F4985B8}"/>
              </a:ext>
            </a:extLst>
          </p:cNvPr>
          <p:cNvSpPr txBox="1"/>
          <p:nvPr/>
        </p:nvSpPr>
        <p:spPr>
          <a:xfrm>
            <a:off x="419725" y="269823"/>
            <a:ext cx="11497455" cy="6432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dirty="0">
                <a:solidFill>
                  <a:schemeClr val="accent1"/>
                </a:solidFill>
              </a:rPr>
              <a:t>Laboratory diagnosis of Intestinal Amebiasis</a:t>
            </a:r>
          </a:p>
          <a:p>
            <a:pPr algn="just"/>
            <a:r>
              <a:rPr lang="en-US" sz="4400" b="1" dirty="0">
                <a:solidFill>
                  <a:schemeClr val="accent1"/>
                </a:solidFill>
              </a:rPr>
              <a:t> </a:t>
            </a:r>
          </a:p>
          <a:p>
            <a:pPr algn="just"/>
            <a:r>
              <a:rPr lang="en-US" sz="3600" dirty="0"/>
              <a:t>1-Microscopy: Diagnosis may be made by the microscopic identification of cysts  in solid feces (iodine mount) or Trophozoite in diarrheic stool (saline mount).</a:t>
            </a:r>
          </a:p>
          <a:p>
            <a:pPr algn="just"/>
            <a:r>
              <a:rPr lang="en-US" sz="3600" dirty="0"/>
              <a:t>  </a:t>
            </a:r>
          </a:p>
          <a:p>
            <a:pPr algn="just"/>
            <a:r>
              <a:rPr lang="en-US" sz="3600" dirty="0"/>
              <a:t>2-Serologic tests: such as, ELISA, for specific antibodies to E. histolytica are very helpful in diagnosis of invasive Amebiasis. </a:t>
            </a:r>
          </a:p>
          <a:p>
            <a:pPr algn="just"/>
            <a:r>
              <a:rPr lang="en-US" sz="3600" dirty="0"/>
              <a:t>3-Molecular diagnosis: </a:t>
            </a:r>
            <a:r>
              <a:rPr lang="en-US" sz="3600" dirty="0" err="1"/>
              <a:t>Polymerasechain</a:t>
            </a:r>
            <a:r>
              <a:rPr lang="en-US" sz="3600" dirty="0"/>
              <a:t> reaction (PCR) </a:t>
            </a:r>
          </a:p>
          <a:p>
            <a:pPr algn="just"/>
            <a:r>
              <a:rPr lang="en-US" sz="3600" dirty="0"/>
              <a:t>4-Real time PCR.</a:t>
            </a:r>
          </a:p>
        </p:txBody>
      </p:sp>
    </p:spTree>
    <p:extLst>
      <p:ext uri="{BB962C8B-B14F-4D97-AF65-F5344CB8AC3E}">
        <p14:creationId xmlns:p14="http://schemas.microsoft.com/office/powerpoint/2010/main" val="991102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737</Words>
  <Application>Microsoft Office PowerPoint</Application>
  <PresentationFormat>Widescreen</PresentationFormat>
  <Paragraphs>92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__Poppins_2dbf9b</vt:lpstr>
      <vt:lpstr>Algerian</vt:lpstr>
      <vt:lpstr>Arial</vt:lpstr>
      <vt:lpstr>Calibri</vt:lpstr>
      <vt:lpstr>Calibri Light</vt:lpstr>
      <vt:lpstr>Linux Libertine</vt:lpstr>
      <vt:lpstr>Office Theme</vt:lpstr>
      <vt:lpstr>PowerPoint Presentation</vt:lpstr>
      <vt:lpstr>Sarcodina</vt:lpstr>
      <vt:lpstr>PowerPoint Presentation</vt:lpstr>
      <vt:lpstr>PowerPoint Presentation</vt:lpstr>
      <vt:lpstr>Scientific classification </vt:lpstr>
      <vt:lpstr>PowerPoint Presentation</vt:lpstr>
      <vt:lpstr>Life-cycle of Entamoeba histolytica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hadeel qasem</dc:creator>
  <cp:lastModifiedBy>hadeel qasem</cp:lastModifiedBy>
  <cp:revision>1</cp:revision>
  <dcterms:created xsi:type="dcterms:W3CDTF">2025-01-27T03:48:50Z</dcterms:created>
  <dcterms:modified xsi:type="dcterms:W3CDTF">2025-01-27T06:46:46Z</dcterms:modified>
</cp:coreProperties>
</file>