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 a" userId="f8825e8d675d3109" providerId="LiveId" clId="{29A3411D-AC2F-468C-B091-72CEBE4D762C}"/>
    <pc:docChg chg="custSel addSld modSld">
      <pc:chgData name="z a" userId="f8825e8d675d3109" providerId="LiveId" clId="{29A3411D-AC2F-468C-B091-72CEBE4D762C}" dt="2024-11-11T17:55:39.207" v="446" actId="1076"/>
      <pc:docMkLst>
        <pc:docMk/>
      </pc:docMkLst>
      <pc:sldChg chg="modSp mod">
        <pc:chgData name="z a" userId="f8825e8d675d3109" providerId="LiveId" clId="{29A3411D-AC2F-468C-B091-72CEBE4D762C}" dt="2024-11-11T17:40:57.051" v="103" actId="207"/>
        <pc:sldMkLst>
          <pc:docMk/>
          <pc:sldMk cId="3173334426" sldId="258"/>
        </pc:sldMkLst>
        <pc:spChg chg="mod">
          <ac:chgData name="z a" userId="f8825e8d675d3109" providerId="LiveId" clId="{29A3411D-AC2F-468C-B091-72CEBE4D762C}" dt="2024-11-11T17:40:57.051" v="103" actId="207"/>
          <ac:spMkLst>
            <pc:docMk/>
            <pc:sldMk cId="3173334426" sldId="258"/>
            <ac:spMk id="2" creationId="{7D21ABDB-9B5D-0938-AAE4-96B6BAB429E3}"/>
          </ac:spMkLst>
        </pc:spChg>
      </pc:sldChg>
      <pc:sldChg chg="modSp mod">
        <pc:chgData name="z a" userId="f8825e8d675d3109" providerId="LiveId" clId="{29A3411D-AC2F-468C-B091-72CEBE4D762C}" dt="2024-11-11T17:41:06.406" v="104" actId="207"/>
        <pc:sldMkLst>
          <pc:docMk/>
          <pc:sldMk cId="3194870229" sldId="259"/>
        </pc:sldMkLst>
        <pc:spChg chg="mod">
          <ac:chgData name="z a" userId="f8825e8d675d3109" providerId="LiveId" clId="{29A3411D-AC2F-468C-B091-72CEBE4D762C}" dt="2024-11-11T17:41:06.406" v="104" actId="207"/>
          <ac:spMkLst>
            <pc:docMk/>
            <pc:sldMk cId="3194870229" sldId="259"/>
            <ac:spMk id="2" creationId="{A9244B61-6677-A220-BADB-A50F59FBD184}"/>
          </ac:spMkLst>
        </pc:spChg>
      </pc:sldChg>
      <pc:sldChg chg="modSp mod">
        <pc:chgData name="z a" userId="f8825e8d675d3109" providerId="LiveId" clId="{29A3411D-AC2F-468C-B091-72CEBE4D762C}" dt="2024-11-11T17:41:17.617" v="105" actId="113"/>
        <pc:sldMkLst>
          <pc:docMk/>
          <pc:sldMk cId="88776563" sldId="260"/>
        </pc:sldMkLst>
        <pc:spChg chg="mod">
          <ac:chgData name="z a" userId="f8825e8d675d3109" providerId="LiveId" clId="{29A3411D-AC2F-468C-B091-72CEBE4D762C}" dt="2024-11-11T17:41:17.617" v="105" actId="113"/>
          <ac:spMkLst>
            <pc:docMk/>
            <pc:sldMk cId="88776563" sldId="260"/>
            <ac:spMk id="3" creationId="{3B2496BA-C2E6-351B-850A-E510A5281B01}"/>
          </ac:spMkLst>
        </pc:spChg>
      </pc:sldChg>
      <pc:sldChg chg="modSp new mod">
        <pc:chgData name="z a" userId="f8825e8d675d3109" providerId="LiveId" clId="{29A3411D-AC2F-468C-B091-72CEBE4D762C}" dt="2024-11-11T17:29:05.375" v="60" actId="14100"/>
        <pc:sldMkLst>
          <pc:docMk/>
          <pc:sldMk cId="2449357111" sldId="261"/>
        </pc:sldMkLst>
        <pc:spChg chg="mod">
          <ac:chgData name="z a" userId="f8825e8d675d3109" providerId="LiveId" clId="{29A3411D-AC2F-468C-B091-72CEBE4D762C}" dt="2024-11-11T17:25:23.905" v="4" actId="208"/>
          <ac:spMkLst>
            <pc:docMk/>
            <pc:sldMk cId="2449357111" sldId="261"/>
            <ac:spMk id="2" creationId="{1110246F-26B2-AA95-8E95-0BC46FEF7936}"/>
          </ac:spMkLst>
        </pc:spChg>
        <pc:spChg chg="mod">
          <ac:chgData name="z a" userId="f8825e8d675d3109" providerId="LiveId" clId="{29A3411D-AC2F-468C-B091-72CEBE4D762C}" dt="2024-11-11T17:29:05.375" v="60" actId="14100"/>
          <ac:spMkLst>
            <pc:docMk/>
            <pc:sldMk cId="2449357111" sldId="261"/>
            <ac:spMk id="3" creationId="{52760351-B006-18CB-6DD3-2C1A8E0D5BA9}"/>
          </ac:spMkLst>
        </pc:spChg>
      </pc:sldChg>
      <pc:sldChg chg="delSp modSp new mod">
        <pc:chgData name="z a" userId="f8825e8d675d3109" providerId="LiveId" clId="{29A3411D-AC2F-468C-B091-72CEBE4D762C}" dt="2024-11-11T17:39:00.199" v="93" actId="27636"/>
        <pc:sldMkLst>
          <pc:docMk/>
          <pc:sldMk cId="1615017069" sldId="262"/>
        </pc:sldMkLst>
        <pc:spChg chg="del">
          <ac:chgData name="z a" userId="f8825e8d675d3109" providerId="LiveId" clId="{29A3411D-AC2F-468C-B091-72CEBE4D762C}" dt="2024-11-11T17:31:32.923" v="62" actId="478"/>
          <ac:spMkLst>
            <pc:docMk/>
            <pc:sldMk cId="1615017069" sldId="262"/>
            <ac:spMk id="2" creationId="{56A136DA-CF46-A523-2561-7DC750F9F944}"/>
          </ac:spMkLst>
        </pc:spChg>
        <pc:spChg chg="mod">
          <ac:chgData name="z a" userId="f8825e8d675d3109" providerId="LiveId" clId="{29A3411D-AC2F-468C-B091-72CEBE4D762C}" dt="2024-11-11T17:39:00.199" v="93" actId="27636"/>
          <ac:spMkLst>
            <pc:docMk/>
            <pc:sldMk cId="1615017069" sldId="262"/>
            <ac:spMk id="3" creationId="{23774400-5450-475A-6CE4-336CE97E3526}"/>
          </ac:spMkLst>
        </pc:spChg>
      </pc:sldChg>
      <pc:sldChg chg="delSp modSp new mod">
        <pc:chgData name="z a" userId="f8825e8d675d3109" providerId="LiveId" clId="{29A3411D-AC2F-468C-B091-72CEBE4D762C}" dt="2024-11-11T17:39:44.477" v="99" actId="404"/>
        <pc:sldMkLst>
          <pc:docMk/>
          <pc:sldMk cId="1718843835" sldId="263"/>
        </pc:sldMkLst>
        <pc:spChg chg="del">
          <ac:chgData name="z a" userId="f8825e8d675d3109" providerId="LiveId" clId="{29A3411D-AC2F-468C-B091-72CEBE4D762C}" dt="2024-11-11T17:38:39.158" v="90" actId="478"/>
          <ac:spMkLst>
            <pc:docMk/>
            <pc:sldMk cId="1718843835" sldId="263"/>
            <ac:spMk id="2" creationId="{D037CFD9-6EAA-16F6-DDD8-6F2FDDBC978A}"/>
          </ac:spMkLst>
        </pc:spChg>
        <pc:spChg chg="mod">
          <ac:chgData name="z a" userId="f8825e8d675d3109" providerId="LiveId" clId="{29A3411D-AC2F-468C-B091-72CEBE4D762C}" dt="2024-11-11T17:39:44.477" v="99" actId="404"/>
          <ac:spMkLst>
            <pc:docMk/>
            <pc:sldMk cId="1718843835" sldId="263"/>
            <ac:spMk id="3" creationId="{C37CA898-2BF6-AA90-CB86-18A1E7C40DA0}"/>
          </ac:spMkLst>
        </pc:spChg>
      </pc:sldChg>
      <pc:sldChg chg="modSp new mod">
        <pc:chgData name="z a" userId="f8825e8d675d3109" providerId="LiveId" clId="{29A3411D-AC2F-468C-B091-72CEBE4D762C}" dt="2024-11-11T17:44:52.926" v="128" actId="208"/>
        <pc:sldMkLst>
          <pc:docMk/>
          <pc:sldMk cId="2106237323" sldId="264"/>
        </pc:sldMkLst>
        <pc:spChg chg="mod">
          <ac:chgData name="z a" userId="f8825e8d675d3109" providerId="LiveId" clId="{29A3411D-AC2F-468C-B091-72CEBE4D762C}" dt="2024-11-11T17:44:52.926" v="128" actId="208"/>
          <ac:spMkLst>
            <pc:docMk/>
            <pc:sldMk cId="2106237323" sldId="264"/>
            <ac:spMk id="2" creationId="{A24D27B9-5577-5C43-08D2-33526092A5F6}"/>
          </ac:spMkLst>
        </pc:spChg>
        <pc:spChg chg="mod">
          <ac:chgData name="z a" userId="f8825e8d675d3109" providerId="LiveId" clId="{29A3411D-AC2F-468C-B091-72CEBE4D762C}" dt="2024-11-11T17:44:45.847" v="126" actId="14100"/>
          <ac:spMkLst>
            <pc:docMk/>
            <pc:sldMk cId="2106237323" sldId="264"/>
            <ac:spMk id="3" creationId="{E178A04F-DD84-3A9D-238F-93C55209D1F2}"/>
          </ac:spMkLst>
        </pc:spChg>
      </pc:sldChg>
      <pc:sldChg chg="addSp delSp modSp new mod">
        <pc:chgData name="z a" userId="f8825e8d675d3109" providerId="LiveId" clId="{29A3411D-AC2F-468C-B091-72CEBE4D762C}" dt="2024-11-11T17:55:39.207" v="446" actId="1076"/>
        <pc:sldMkLst>
          <pc:docMk/>
          <pc:sldMk cId="4155848916" sldId="265"/>
        </pc:sldMkLst>
        <pc:spChg chg="del">
          <ac:chgData name="z a" userId="f8825e8d675d3109" providerId="LiveId" clId="{29A3411D-AC2F-468C-B091-72CEBE4D762C}" dt="2024-11-11T17:45:05.402" v="130" actId="478"/>
          <ac:spMkLst>
            <pc:docMk/>
            <pc:sldMk cId="4155848916" sldId="265"/>
            <ac:spMk id="2" creationId="{8BAE4385-1DDF-8770-EC72-7675B4258171}"/>
          </ac:spMkLst>
        </pc:spChg>
        <pc:spChg chg="mod">
          <ac:chgData name="z a" userId="f8825e8d675d3109" providerId="LiveId" clId="{29A3411D-AC2F-468C-B091-72CEBE4D762C}" dt="2024-11-11T17:45:52.688" v="142" actId="20577"/>
          <ac:spMkLst>
            <pc:docMk/>
            <pc:sldMk cId="4155848916" sldId="265"/>
            <ac:spMk id="3" creationId="{39953150-0708-9F29-AE96-E6E2D00F83A6}"/>
          </ac:spMkLst>
        </pc:spChg>
        <pc:spChg chg="add mod">
          <ac:chgData name="z a" userId="f8825e8d675d3109" providerId="LiveId" clId="{29A3411D-AC2F-468C-B091-72CEBE4D762C}" dt="2024-11-11T17:55:39.207" v="446" actId="1076"/>
          <ac:spMkLst>
            <pc:docMk/>
            <pc:sldMk cId="4155848916" sldId="265"/>
            <ac:spMk id="5" creationId="{8E197FBB-231A-7AF8-455D-9CA67DA1E038}"/>
          </ac:spMkLst>
        </pc:spChg>
        <pc:graphicFrameChg chg="add mod modGraphic">
          <ac:chgData name="z a" userId="f8825e8d675d3109" providerId="LiveId" clId="{29A3411D-AC2F-468C-B091-72CEBE4D762C}" dt="2024-11-11T17:54:55.751" v="441" actId="1076"/>
          <ac:graphicFrameMkLst>
            <pc:docMk/>
            <pc:sldMk cId="4155848916" sldId="265"/>
            <ac:graphicFrameMk id="4" creationId="{7AE07830-856E-E3F6-DF8F-50F32993B64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D89F7-E533-2FCD-114B-BE070158A0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385" y="2196417"/>
            <a:ext cx="8361229" cy="2098226"/>
          </a:xfrm>
        </p:spPr>
        <p:txBody>
          <a:bodyPr/>
          <a:lstStyle/>
          <a:p>
            <a:r>
              <a:rPr lang="en-US" dirty="0"/>
              <a:t>Serum calcium measurement</a:t>
            </a:r>
          </a:p>
        </p:txBody>
      </p:sp>
    </p:spTree>
    <p:extLst>
      <p:ext uri="{BB962C8B-B14F-4D97-AF65-F5344CB8AC3E}">
        <p14:creationId xmlns:p14="http://schemas.microsoft.com/office/powerpoint/2010/main" val="1422949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953150-0708-9F29-AE96-E6E2D00F83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506437"/>
            <a:ext cx="9601200" cy="5360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  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</a:rPr>
              <a:t>Procedure:</a:t>
            </a:r>
          </a:p>
          <a:p>
            <a:pPr marL="0" indent="0">
              <a:buNone/>
            </a:pP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AE07830-856E-E3F6-DF8F-50F32993B6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8091564"/>
              </p:ext>
            </p:extLst>
          </p:nvPr>
        </p:nvGraphicFramePr>
        <p:xfrm>
          <a:off x="1663700" y="1149642"/>
          <a:ext cx="8864600" cy="45587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2436">
                  <a:extLst>
                    <a:ext uri="{9D8B030D-6E8A-4147-A177-3AD203B41FA5}">
                      <a16:colId xmlns:a16="http://schemas.microsoft.com/office/drawing/2014/main" val="2042804670"/>
                    </a:ext>
                  </a:extLst>
                </a:gridCol>
                <a:gridCol w="2082019">
                  <a:extLst>
                    <a:ext uri="{9D8B030D-6E8A-4147-A177-3AD203B41FA5}">
                      <a16:colId xmlns:a16="http://schemas.microsoft.com/office/drawing/2014/main" val="3806427999"/>
                    </a:ext>
                  </a:extLst>
                </a:gridCol>
                <a:gridCol w="2152357">
                  <a:extLst>
                    <a:ext uri="{9D8B030D-6E8A-4147-A177-3AD203B41FA5}">
                      <a16:colId xmlns:a16="http://schemas.microsoft.com/office/drawing/2014/main" val="1886892031"/>
                    </a:ext>
                  </a:extLst>
                </a:gridCol>
                <a:gridCol w="1837788">
                  <a:extLst>
                    <a:ext uri="{9D8B030D-6E8A-4147-A177-3AD203B41FA5}">
                      <a16:colId xmlns:a16="http://schemas.microsoft.com/office/drawing/2014/main" val="1824120612"/>
                    </a:ext>
                  </a:extLst>
                </a:gridCol>
              </a:tblGrid>
              <a:tr h="91174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Blank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Standard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Sample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6185835"/>
                  </a:ext>
                </a:extLst>
              </a:tr>
              <a:tr h="911743">
                <a:tc>
                  <a:txBody>
                    <a:bodyPr/>
                    <a:lstStyle/>
                    <a:p>
                      <a:r>
                        <a:rPr lang="en-US" dirty="0"/>
                        <a:t>Sample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…….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……..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100microliter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7533921"/>
                  </a:ext>
                </a:extLst>
              </a:tr>
              <a:tr h="911743">
                <a:tc>
                  <a:txBody>
                    <a:bodyPr/>
                    <a:lstStyle/>
                    <a:p>
                      <a:r>
                        <a:rPr lang="en-US" dirty="0"/>
                        <a:t>Reagent (std)</a:t>
                      </a:r>
                    </a:p>
                    <a:p>
                      <a:r>
                        <a:rPr lang="en-US" dirty="0"/>
                        <a:t>(5mg/dL,1.61mmole/L)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100microliter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8467789"/>
                  </a:ext>
                </a:extLst>
              </a:tr>
              <a:tr h="911743">
                <a:tc>
                  <a:txBody>
                    <a:bodyPr/>
                    <a:lstStyle/>
                    <a:p>
                      <a:r>
                        <a:rPr lang="en-US" dirty="0"/>
                        <a:t>D.W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100microliter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…....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…...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4703428"/>
                  </a:ext>
                </a:extLst>
              </a:tr>
              <a:tr h="911743">
                <a:tc>
                  <a:txBody>
                    <a:bodyPr/>
                    <a:lstStyle/>
                    <a:p>
                      <a:r>
                        <a:rPr lang="en-US" dirty="0"/>
                        <a:t>Working solution</a:t>
                      </a:r>
                    </a:p>
                    <a:p>
                      <a:r>
                        <a:rPr lang="en-US" dirty="0"/>
                        <a:t>(R2+R3)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2.5mL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2.5mL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2.5mL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64104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E197FBB-231A-7AF8-455D-9CA67DA1E038}"/>
              </a:ext>
            </a:extLst>
          </p:cNvPr>
          <p:cNvSpPr txBox="1"/>
          <p:nvPr/>
        </p:nvSpPr>
        <p:spPr>
          <a:xfrm>
            <a:off x="1663700" y="5762256"/>
            <a:ext cx="8328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Mix and wait 10min , measure the absorbance of sample and standard at 690nm. </a:t>
            </a:r>
          </a:p>
        </p:txBody>
      </p:sp>
    </p:spTree>
    <p:extLst>
      <p:ext uri="{BB962C8B-B14F-4D97-AF65-F5344CB8AC3E}">
        <p14:creationId xmlns:p14="http://schemas.microsoft.com/office/powerpoint/2010/main" val="4155848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523BB-FA0C-D05B-A214-81B4392C1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16391"/>
          </a:xfrm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Serum Calcium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0D5B7B-DAF4-9322-C0A4-A55746833B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067951"/>
            <a:ext cx="9601200" cy="3799449"/>
          </a:xfrm>
        </p:spPr>
        <p:txBody>
          <a:bodyPr>
            <a:normAutofit/>
          </a:bodyPr>
          <a:lstStyle/>
          <a:p>
            <a:r>
              <a:rPr lang="en-US" sz="2800" dirty="0"/>
              <a:t>Calcium is an essential mineral. </a:t>
            </a:r>
          </a:p>
          <a:p>
            <a:r>
              <a:rPr lang="en-US" sz="2800" dirty="0"/>
              <a:t>In the plasma, it is present in three forms: </a:t>
            </a:r>
          </a:p>
          <a:p>
            <a:pPr marL="0" indent="0">
              <a:buNone/>
            </a:pPr>
            <a:r>
              <a:rPr lang="en-US" sz="2800" dirty="0"/>
              <a:t>      • Free ionized (Ca++) </a:t>
            </a:r>
          </a:p>
          <a:p>
            <a:pPr marL="0" indent="0">
              <a:buNone/>
            </a:pPr>
            <a:r>
              <a:rPr lang="en-US" sz="2800" dirty="0"/>
              <a:t>      • Protein‐bound (principally to albumin) </a:t>
            </a:r>
          </a:p>
          <a:p>
            <a:pPr marL="0" indent="0">
              <a:buNone/>
            </a:pPr>
            <a:r>
              <a:rPr lang="en-US" sz="2800" dirty="0"/>
              <a:t>      • Complexed (primarily with phosphate and citrate).</a:t>
            </a:r>
          </a:p>
        </p:txBody>
      </p:sp>
    </p:spTree>
    <p:extLst>
      <p:ext uri="{BB962C8B-B14F-4D97-AF65-F5344CB8AC3E}">
        <p14:creationId xmlns:p14="http://schemas.microsoft.com/office/powerpoint/2010/main" val="3134721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1ABDB-9B5D-0938-AAE4-96B6BAB42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46052"/>
          </a:xfrm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Calcium Functions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AF4BBC-08DA-2542-66DC-0BA22FF4DB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41342"/>
            <a:ext cx="9601200" cy="392605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• </a:t>
            </a:r>
            <a:r>
              <a:rPr lang="en-US" sz="2800" dirty="0"/>
              <a:t>The control of ion transport across cell membranes (particularly relevant to excitable tissues) </a:t>
            </a:r>
          </a:p>
          <a:p>
            <a:pPr marL="0" indent="0">
              <a:buNone/>
            </a:pPr>
            <a:r>
              <a:rPr lang="en-US" sz="2800" dirty="0"/>
              <a:t>• Acting as an intracellular second messenger </a:t>
            </a:r>
          </a:p>
          <a:p>
            <a:pPr marL="0" indent="0">
              <a:buNone/>
            </a:pPr>
            <a:r>
              <a:rPr lang="en-US" sz="2800" dirty="0"/>
              <a:t>• Activation of blood coagulation factors, coupling neuromuscular excitation and providing the strength and rigidity of bones and teeth. </a:t>
            </a:r>
          </a:p>
        </p:txBody>
      </p:sp>
    </p:spTree>
    <p:extLst>
      <p:ext uri="{BB962C8B-B14F-4D97-AF65-F5344CB8AC3E}">
        <p14:creationId xmlns:p14="http://schemas.microsoft.com/office/powerpoint/2010/main" val="3173334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44B61-6677-A220-BADB-A50F59FBD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72662"/>
          </a:xfrm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Estimation of calcium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03A0A-826E-0CED-2759-355A3A355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41342"/>
            <a:ext cx="9601200" cy="3926058"/>
          </a:xfrm>
        </p:spPr>
        <p:txBody>
          <a:bodyPr/>
          <a:lstStyle/>
          <a:p>
            <a:r>
              <a:rPr lang="en-US" sz="3200" dirty="0">
                <a:solidFill>
                  <a:schemeClr val="accent5">
                    <a:lumMod val="75000"/>
                  </a:schemeClr>
                </a:solidFill>
              </a:rPr>
              <a:t>Principles :</a:t>
            </a:r>
          </a:p>
          <a:p>
            <a:pPr marL="0" indent="0">
              <a:buNone/>
            </a:pPr>
            <a:r>
              <a:rPr lang="en-US" sz="2800" dirty="0"/>
              <a:t>        </a:t>
            </a:r>
            <a:r>
              <a:rPr lang="en-US" sz="3200" dirty="0"/>
              <a:t>Colorimetric determination of calcium without deproteinization using O-cresol phthalein complex. Interference due to Mg</a:t>
            </a:r>
            <a:r>
              <a:rPr lang="en-US" sz="3200" baseline="30000" dirty="0"/>
              <a:t>+2 </a:t>
            </a:r>
            <a:r>
              <a:rPr lang="en-US" sz="3200" dirty="0"/>
              <a:t>is eliminated by B-hydroxyquinoline (up to 4mmol/L, 0.01mg/L).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94870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496BA-C2E6-351B-850A-E510A5281B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590843"/>
            <a:ext cx="9601200" cy="5276557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   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</a:rPr>
              <a:t>Procedure: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23303BE-D111-650F-94D6-ED61618405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9354195"/>
              </p:ext>
            </p:extLst>
          </p:nvPr>
        </p:nvGraphicFramePr>
        <p:xfrm>
          <a:off x="1856936" y="1349129"/>
          <a:ext cx="8963464" cy="39403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6079">
                  <a:extLst>
                    <a:ext uri="{9D8B030D-6E8A-4147-A177-3AD203B41FA5}">
                      <a16:colId xmlns:a16="http://schemas.microsoft.com/office/drawing/2014/main" val="3255419232"/>
                    </a:ext>
                  </a:extLst>
                </a:gridCol>
                <a:gridCol w="1955409">
                  <a:extLst>
                    <a:ext uri="{9D8B030D-6E8A-4147-A177-3AD203B41FA5}">
                      <a16:colId xmlns:a16="http://schemas.microsoft.com/office/drawing/2014/main" val="534535111"/>
                    </a:ext>
                  </a:extLst>
                </a:gridCol>
                <a:gridCol w="2048597">
                  <a:extLst>
                    <a:ext uri="{9D8B030D-6E8A-4147-A177-3AD203B41FA5}">
                      <a16:colId xmlns:a16="http://schemas.microsoft.com/office/drawing/2014/main" val="1899921631"/>
                    </a:ext>
                  </a:extLst>
                </a:gridCol>
                <a:gridCol w="2033379">
                  <a:extLst>
                    <a:ext uri="{9D8B030D-6E8A-4147-A177-3AD203B41FA5}">
                      <a16:colId xmlns:a16="http://schemas.microsoft.com/office/drawing/2014/main" val="3182817147"/>
                    </a:ext>
                  </a:extLst>
                </a:gridCol>
              </a:tblGrid>
              <a:tr h="985081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blank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Standard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Sample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2338639"/>
                  </a:ext>
                </a:extLst>
              </a:tr>
              <a:tr h="985081">
                <a:tc>
                  <a:txBody>
                    <a:bodyPr/>
                    <a:lstStyle/>
                    <a:p>
                      <a:r>
                        <a:rPr lang="en-US" sz="2800" dirty="0"/>
                        <a:t>Sample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…………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………….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20microliter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7333923"/>
                  </a:ext>
                </a:extLst>
              </a:tr>
              <a:tr h="985081">
                <a:tc>
                  <a:txBody>
                    <a:bodyPr/>
                    <a:lstStyle/>
                    <a:p>
                      <a:r>
                        <a:rPr lang="en-US" sz="2800" dirty="0"/>
                        <a:t>Reagent 1 (Std)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………….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20microliter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………….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4198746"/>
                  </a:ext>
                </a:extLst>
              </a:tr>
              <a:tr h="985081">
                <a:tc>
                  <a:txBody>
                    <a:bodyPr/>
                    <a:lstStyle/>
                    <a:p>
                      <a:r>
                        <a:rPr lang="en-US" sz="2800" dirty="0"/>
                        <a:t>Working solution </a:t>
                      </a:r>
                    </a:p>
                    <a:p>
                      <a:r>
                        <a:rPr lang="en-US" sz="2800" dirty="0"/>
                        <a:t>(R2+R3)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 mL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1mL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1mL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881824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7371669D-B43C-B0B9-2B4A-C44FD19ADEFB}"/>
              </a:ext>
            </a:extLst>
          </p:cNvPr>
          <p:cNvSpPr txBox="1"/>
          <p:nvPr/>
        </p:nvSpPr>
        <p:spPr>
          <a:xfrm>
            <a:off x="1856936" y="5602375"/>
            <a:ext cx="9805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Mix, read absorbance after 5minutes at 572nm against blank . The color intensity is stable for 1hr . </a:t>
            </a:r>
          </a:p>
        </p:txBody>
      </p:sp>
    </p:spTree>
    <p:extLst>
      <p:ext uri="{BB962C8B-B14F-4D97-AF65-F5344CB8AC3E}">
        <p14:creationId xmlns:p14="http://schemas.microsoft.com/office/powerpoint/2010/main" val="88776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0246F-26B2-AA95-8E95-0BC46FEF79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128932"/>
          </a:xfrm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Inorganic phosphorus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760351-B006-18CB-6DD3-2C1A8E0D5B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025748"/>
            <a:ext cx="10585938" cy="3841652"/>
          </a:xfrm>
        </p:spPr>
        <p:txBody>
          <a:bodyPr>
            <a:normAutofit/>
          </a:bodyPr>
          <a:lstStyle/>
          <a:p>
            <a:r>
              <a:rPr lang="en-US" sz="3200" dirty="0"/>
              <a:t>Blood phosphorus Present in the blood can be classified as :</a:t>
            </a:r>
          </a:p>
          <a:p>
            <a:pPr marL="0" indent="0">
              <a:buNone/>
            </a:pPr>
            <a:r>
              <a:rPr lang="en-US" sz="3200" dirty="0"/>
              <a:t>    </a:t>
            </a:r>
            <a:r>
              <a:rPr lang="en-US" sz="3200" dirty="0">
                <a:solidFill>
                  <a:schemeClr val="accent5">
                    <a:lumMod val="75000"/>
                  </a:schemeClr>
                </a:solidFill>
              </a:rPr>
              <a:t>1-Inorganic phosphorus </a:t>
            </a:r>
            <a:r>
              <a:rPr lang="en-US" sz="3200" dirty="0"/>
              <a:t>, like phosphate </a:t>
            </a:r>
          </a:p>
          <a:p>
            <a:pPr marL="0" indent="0">
              <a:buNone/>
            </a:pPr>
            <a:r>
              <a:rPr lang="en-US" sz="3200" dirty="0"/>
              <a:t>    </a:t>
            </a:r>
            <a:r>
              <a:rPr lang="en-US" sz="3200" dirty="0">
                <a:solidFill>
                  <a:schemeClr val="accent5">
                    <a:lumMod val="75000"/>
                  </a:schemeClr>
                </a:solidFill>
              </a:rPr>
              <a:t>2-Organic phosphorus </a:t>
            </a:r>
            <a:r>
              <a:rPr lang="en-US" sz="3200" dirty="0"/>
              <a:t>like glycerophosphates, nucleotide            phosphate, hexosephosphate . </a:t>
            </a:r>
          </a:p>
          <a:p>
            <a:pPr marL="0" indent="0">
              <a:buNone/>
            </a:pPr>
            <a:r>
              <a:rPr lang="en-US" sz="3200" dirty="0"/>
              <a:t>    </a:t>
            </a:r>
            <a:r>
              <a:rPr lang="en-US" sz="3200" dirty="0">
                <a:solidFill>
                  <a:schemeClr val="accent5">
                    <a:lumMod val="75000"/>
                  </a:schemeClr>
                </a:solidFill>
              </a:rPr>
              <a:t>3-Lipid phosphorus </a:t>
            </a:r>
            <a:r>
              <a:rPr lang="en-US" sz="3200" dirty="0"/>
              <a:t>like lecithin, cephalin. </a:t>
            </a:r>
          </a:p>
        </p:txBody>
      </p:sp>
    </p:spTree>
    <p:extLst>
      <p:ext uri="{BB962C8B-B14F-4D97-AF65-F5344CB8AC3E}">
        <p14:creationId xmlns:p14="http://schemas.microsoft.com/office/powerpoint/2010/main" val="2449357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774400-5450-475A-6CE4-336CE97E35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81355"/>
            <a:ext cx="9601200" cy="6217920"/>
          </a:xfrm>
        </p:spPr>
        <p:txBody>
          <a:bodyPr>
            <a:normAutofit/>
          </a:bodyPr>
          <a:lstStyle/>
          <a:p>
            <a:r>
              <a:rPr lang="en-US" sz="2800" dirty="0"/>
              <a:t>Phosphorus is a major intracellular anion in mammals, Total body phosphorus in a 70-kg man is about 700 to 800 mg, 85% of which is in the skeleton in hydroxyapatite phase; the remaining 15% is in soft tissues.</a:t>
            </a:r>
          </a:p>
          <a:p>
            <a:r>
              <a:rPr lang="en-US" sz="2800" dirty="0"/>
              <a:t>The majority of the phosphate in the body is in the organic form as a complex with carbohydrates, lipids, and proteins.</a:t>
            </a:r>
          </a:p>
          <a:p>
            <a:r>
              <a:rPr lang="en-US" sz="2800" dirty="0"/>
              <a:t>Phosphorus is an essential element in the cellular structure, cytoplasm, and mitochondria.</a:t>
            </a:r>
          </a:p>
          <a:p>
            <a:r>
              <a:rPr lang="en-US" sz="2800" dirty="0"/>
              <a:t>The normal serum phosphorus concentration is 3.4 to 4.5 mg/dl (1.12 to 1.45 mmol/L). This fluctuates with age (it is higher in children than adults), dietary intake, and acid–base status. There is a diurnal variation, which reaches its nadir between 8 and 11 a.m.</a:t>
            </a:r>
          </a:p>
        </p:txBody>
      </p:sp>
    </p:spTree>
    <p:extLst>
      <p:ext uri="{BB962C8B-B14F-4D97-AF65-F5344CB8AC3E}">
        <p14:creationId xmlns:p14="http://schemas.microsoft.com/office/powerpoint/2010/main" val="16150170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7CA898-2BF6-AA90-CB86-18A1E7C40D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379828"/>
            <a:ext cx="9601200" cy="5487572"/>
          </a:xfrm>
        </p:spPr>
        <p:txBody>
          <a:bodyPr>
            <a:normAutofit/>
          </a:bodyPr>
          <a:lstStyle/>
          <a:p>
            <a:r>
              <a:rPr lang="en-US" sz="2800" dirty="0"/>
              <a:t>Fasting is required before doing the test because phosphorus enter red blood cell with glucose</a:t>
            </a:r>
          </a:p>
          <a:p>
            <a:r>
              <a:rPr lang="en-US" sz="2800" dirty="0"/>
              <a:t>there is difference between levels in the blood from that in the serum or plasma (whole blood contain higher than plasma or serum ) the differences result from that the RBC richer in phosphorus than in plasma mainly because they contain more ester phosphate so it is important to avoid hemolysis of blood samples.</a:t>
            </a:r>
          </a:p>
        </p:txBody>
      </p:sp>
    </p:spTree>
    <p:extLst>
      <p:ext uri="{BB962C8B-B14F-4D97-AF65-F5344CB8AC3E}">
        <p14:creationId xmlns:p14="http://schemas.microsoft.com/office/powerpoint/2010/main" val="1718843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D27B9-5577-5C43-08D2-33526092A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86729"/>
          </a:xfrm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Determination of Inorganic phosphorus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78A04F-DD84-3A9D-238F-93C55209D1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171700"/>
            <a:ext cx="9601200" cy="3695700"/>
          </a:xfrm>
        </p:spPr>
        <p:txBody>
          <a:bodyPr/>
          <a:lstStyle/>
          <a:p>
            <a:r>
              <a:rPr lang="en-US" sz="3200" dirty="0">
                <a:solidFill>
                  <a:schemeClr val="accent5">
                    <a:lumMod val="75000"/>
                  </a:schemeClr>
                </a:solidFill>
              </a:rPr>
              <a:t>Principles : 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sz="2800" dirty="0"/>
              <a:t>Colorimetric determination , without deproteinization of serum phosphorus using a single reagents which forms a phosphomolybdate complex in the presence of reducing agents (ferrous sulphate).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237323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{B8D7C677-9131-4E7C-BB7C-8E25205E14E6}tf10001105</Template>
  <TotalTime>64</TotalTime>
  <Words>523</Words>
  <Application>Microsoft Office PowerPoint</Application>
  <PresentationFormat>Widescreen</PresentationFormat>
  <Paragraphs>68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Franklin Gothic Book</vt:lpstr>
      <vt:lpstr>Crop</vt:lpstr>
      <vt:lpstr>Serum calcium measurement</vt:lpstr>
      <vt:lpstr>Serum Calcium </vt:lpstr>
      <vt:lpstr>Calcium Functions </vt:lpstr>
      <vt:lpstr>Estimation of calcium</vt:lpstr>
      <vt:lpstr>PowerPoint Presentation</vt:lpstr>
      <vt:lpstr>Inorganic phosphorus</vt:lpstr>
      <vt:lpstr>PowerPoint Presentation</vt:lpstr>
      <vt:lpstr>PowerPoint Presentation</vt:lpstr>
      <vt:lpstr>Determination of Inorganic phosphorus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 a</dc:creator>
  <cp:lastModifiedBy>z a</cp:lastModifiedBy>
  <cp:revision>2</cp:revision>
  <dcterms:created xsi:type="dcterms:W3CDTF">2024-11-11T16:53:19Z</dcterms:created>
  <dcterms:modified xsi:type="dcterms:W3CDTF">2024-11-14T18:13:21Z</dcterms:modified>
</cp:coreProperties>
</file>