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0835" y="946727"/>
            <a:ext cx="5333999" cy="1470025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College of Pharmacy </a:t>
            </a: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en-US" sz="2400" dirty="0" smtClean="0"/>
              <a:t>Medical </a:t>
            </a:r>
            <a:r>
              <a:rPr lang="en-US" sz="2400" dirty="0"/>
              <a:t>Microbiology </a:t>
            </a: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en-US" sz="2400" dirty="0" smtClean="0"/>
              <a:t>Second </a:t>
            </a:r>
            <a:r>
              <a:rPr lang="en-US" sz="2400" dirty="0"/>
              <a:t>Stage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978726" y="5361709"/>
            <a:ext cx="3699165" cy="84512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Performed</a:t>
            </a:r>
            <a:r>
              <a:rPr lang="en-US" sz="1800" b="1" dirty="0"/>
              <a:t> by: </a:t>
            </a:r>
            <a:endParaRPr lang="ar-EG" sz="1800" b="1" dirty="0" smtClean="0"/>
          </a:p>
          <a:p>
            <a:pPr algn="ctr"/>
            <a:r>
              <a:rPr lang="en-US" sz="1800" b="1" dirty="0" err="1" smtClean="0"/>
              <a:t>Ass.lect</a:t>
            </a:r>
            <a:r>
              <a:rPr lang="en-US" sz="1800" b="1" dirty="0" smtClean="0"/>
              <a:t> </a:t>
            </a:r>
            <a:r>
              <a:rPr lang="en-US" sz="2000" b="1" dirty="0" err="1"/>
              <a:t>Baneen</a:t>
            </a:r>
            <a:r>
              <a:rPr lang="en-US" sz="1800" b="1" dirty="0"/>
              <a:t> Ali </a:t>
            </a:r>
            <a:endParaRPr lang="ar-EG" sz="1800" b="1" dirty="0" smtClean="0"/>
          </a:p>
          <a:p>
            <a:pPr algn="ctr"/>
            <a:r>
              <a:rPr lang="en-US" sz="1800" b="1" dirty="0" err="1" smtClean="0"/>
              <a:t>Ass.lect</a:t>
            </a:r>
            <a:r>
              <a:rPr lang="en-US" sz="1800" b="1" dirty="0" smtClean="0"/>
              <a:t> </a:t>
            </a:r>
            <a:r>
              <a:rPr lang="en-US" sz="1800" b="1" dirty="0" err="1"/>
              <a:t>Hadeel</a:t>
            </a:r>
            <a:r>
              <a:rPr lang="en-US" sz="1800" b="1" dirty="0"/>
              <a:t> </a:t>
            </a:r>
            <a:r>
              <a:rPr lang="en-US" sz="1800" b="1" dirty="0" err="1"/>
              <a:t>Qasem</a:t>
            </a:r>
            <a:endParaRPr lang="en-US" sz="1800" b="1" dirty="0"/>
          </a:p>
        </p:txBody>
      </p:sp>
      <p:pic>
        <p:nvPicPr>
          <p:cNvPr id="4" name="صورة 3"/>
          <p:cNvPicPr/>
          <p:nvPr/>
        </p:nvPicPr>
        <p:blipFill rotWithShape="1">
          <a:blip r:embed="rId2"/>
          <a:srcRect l="14651" t="3320" r="15179"/>
          <a:stretch/>
        </p:blipFill>
        <p:spPr bwMode="auto">
          <a:xfrm>
            <a:off x="7121236" y="946727"/>
            <a:ext cx="1357746" cy="1551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59528" y="3459823"/>
            <a:ext cx="6359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Toxoplasma </a:t>
            </a:r>
            <a:r>
              <a:rPr lang="en-US" sz="3200" dirty="0" err="1" smtClean="0"/>
              <a:t>gondii</a:t>
            </a:r>
            <a:r>
              <a:rPr lang="en-US" sz="3200" dirty="0" smtClean="0"/>
              <a:t> </a:t>
            </a:r>
            <a:r>
              <a:rPr lang="en-US" sz="3200" dirty="0"/>
              <a:t>Comprehensive Overview</a:t>
            </a:r>
          </a:p>
        </p:txBody>
      </p:sp>
    </p:spTree>
    <p:extLst>
      <p:ext uri="{BB962C8B-B14F-4D97-AF65-F5344CB8AC3E}">
        <p14:creationId xmlns:p14="http://schemas.microsoft.com/office/powerpoint/2010/main" val="18609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Potential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Encephalitis and neurological damage in immunocompromised patients.</a:t>
            </a:r>
          </a:p>
          <a:p>
            <a:r>
              <a:t>- Blindness due to retinal damage (ocular toxoplasmosis).</a:t>
            </a:r>
          </a:p>
          <a:p>
            <a:r>
              <a:t>- Fetal developmental abnormalities in congenital toxoplasmosis.</a:t>
            </a:r>
          </a:p>
          <a:p>
            <a:r>
              <a:t>- Chronic infection with possible reactivation under immunosuppression.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Toxoplasma gondii is a significant global health concern.</a:t>
            </a:r>
          </a:p>
          <a:p>
            <a:r>
              <a:t>- Preventive measures play a crucial role in reducing transmission.</a:t>
            </a:r>
          </a:p>
          <a:p>
            <a:r>
              <a:t>- Early diagnosis and appropriate treatment improve outcomes, especially in high-risk groups.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09"/>
            <a:ext cx="9144000" cy="65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06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- Toxoplasma </a:t>
            </a:r>
            <a:r>
              <a:rPr dirty="0" err="1"/>
              <a:t>gondii</a:t>
            </a:r>
            <a:r>
              <a:rPr dirty="0"/>
              <a:t> is an obligate intracellular protozoan parasite.</a:t>
            </a:r>
          </a:p>
          <a:p>
            <a:r>
              <a:rPr dirty="0"/>
              <a:t>- It is one of the most common parasites worldwide.</a:t>
            </a:r>
          </a:p>
          <a:p>
            <a:r>
              <a:rPr dirty="0"/>
              <a:t>- While often asymptomatic, it poses risks for </a:t>
            </a:r>
            <a:r>
              <a:rPr dirty="0" err="1"/>
              <a:t>immunocompromised</a:t>
            </a:r>
            <a:r>
              <a:rPr dirty="0"/>
              <a:t> individuals and pregnant women.</a:t>
            </a:r>
          </a:p>
          <a:p>
            <a:r>
              <a:rPr dirty="0"/>
              <a:t>- Infection is primarily transmitted through ingestion of contaminated food, water, or soil.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1. Definitive Host (Cats):</a:t>
            </a:r>
          </a:p>
          <a:p>
            <a:r>
              <a:t>- T. gondii undergoes sexual reproduction in the feline intestinal lining.</a:t>
            </a:r>
          </a:p>
          <a:p>
            <a:r>
              <a:t>- Oocysts are shed in cat feces and can survive in the environment for months.</a:t>
            </a:r>
          </a:p>
          <a:p>
            <a:endParaRPr/>
          </a:p>
          <a:p>
            <a:r>
              <a:t>2. Intermediate Hosts:</a:t>
            </a:r>
          </a:p>
          <a:p>
            <a:r>
              <a:t>- Humans, rodents, and birds ingest oocysts via contaminated food or water.</a:t>
            </a:r>
          </a:p>
          <a:p>
            <a:r>
              <a:t>- The parasite forms tissue cysts in muscles, brain, and organs.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18"/>
            <a:ext cx="9144000" cy="649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3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Modes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- Consuming undercooked or raw meat containing tissue cysts.</a:t>
            </a:r>
          </a:p>
          <a:p>
            <a:r>
              <a:t>- Ingesting water, soil, or vegetables contaminated with oocysts.</a:t>
            </a:r>
          </a:p>
          <a:p>
            <a:r>
              <a:t>- Handling cat litter or soil without proper hygiene.</a:t>
            </a:r>
          </a:p>
          <a:p>
            <a:r>
              <a:t>- Vertical transmission from mother to fetus during pregnancy.</a:t>
            </a:r>
          </a:p>
          <a:p>
            <a:r>
              <a:t>- Rarely, transmission through organ transplantation or blood transfusion.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1. Asymptomatic:</a:t>
            </a:r>
          </a:p>
          <a:p>
            <a:r>
              <a:t>- Most infections in healthy individuals are subclinical.</a:t>
            </a:r>
          </a:p>
          <a:p>
            <a:endParaRPr/>
          </a:p>
          <a:p>
            <a:r>
              <a:t>2. Mild Illness:</a:t>
            </a:r>
          </a:p>
          <a:p>
            <a:r>
              <a:t>- Fever, muscle aches, swollen lymph nodes.</a:t>
            </a:r>
          </a:p>
          <a:p>
            <a:endParaRPr/>
          </a:p>
          <a:p>
            <a:r>
              <a:t>3. Severe Cases (Immunocompromised):</a:t>
            </a:r>
          </a:p>
          <a:p>
            <a:r>
              <a:t>- Encephalitis, seizures, confusion, blurred vision, and respiratory issues.</a:t>
            </a:r>
          </a:p>
          <a:p>
            <a:endParaRPr/>
          </a:p>
          <a:p>
            <a:r>
              <a:t>4. Congenital Toxoplasmosis:</a:t>
            </a:r>
          </a:p>
          <a:p>
            <a:r>
              <a:t>- Fetal abnormalities include hydrocephalus, intracranial calcifications, and retinochoroiditis.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- Serology:</a:t>
            </a:r>
          </a:p>
          <a:p>
            <a:r>
              <a:t>  - IgG and IgM antibodies to determine recent or past infections.</a:t>
            </a:r>
          </a:p>
          <a:p>
            <a:r>
              <a:t>- Molecular Testing:</a:t>
            </a:r>
          </a:p>
          <a:p>
            <a:r>
              <a:t>  - PCR to detect T. gondii DNA in amniotic fluid or blood.</a:t>
            </a:r>
          </a:p>
          <a:p>
            <a:r>
              <a:t>- Imaging Studies:</a:t>
            </a:r>
          </a:p>
          <a:p>
            <a:r>
              <a:t>  - CT or MRI for detecting brain lesions or calcifications.</a:t>
            </a:r>
          </a:p>
          <a:p>
            <a:r>
              <a:t>- Ophthalmologic Exam:</a:t>
            </a:r>
          </a:p>
          <a:p>
            <a:r>
              <a:t>  - Identification of retinochoroiditis in congenital or ocular toxoplasmosis.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- Food Safety:</a:t>
            </a:r>
          </a:p>
          <a:p>
            <a:r>
              <a:t>  - Cook meat to internal temperatures of at least 63-74°C (145-165°F).</a:t>
            </a:r>
          </a:p>
          <a:p>
            <a:r>
              <a:t>  - Wash fruits and vegetables thoroughly before consumption.</a:t>
            </a:r>
          </a:p>
          <a:p>
            <a:endParaRPr/>
          </a:p>
          <a:p>
            <a:r>
              <a:t>- Hygiene:</a:t>
            </a:r>
          </a:p>
          <a:p>
            <a:r>
              <a:t>  - Wash hands after handling raw meat, soil, or cat litter.</a:t>
            </a:r>
          </a:p>
          <a:p>
            <a:r>
              <a:t>- Pet Care:</a:t>
            </a:r>
          </a:p>
          <a:p>
            <a:r>
              <a:t>  - Clean litter boxes daily, wear gloves, and avoid allowing cats to hunt.</a:t>
            </a:r>
          </a:p>
          <a:p>
            <a:r>
              <a:t>- Pregnancy Precautions:</a:t>
            </a:r>
          </a:p>
          <a:p>
            <a:r>
              <a:t>  - Pregnant women should avoid handling litter or consume properly cooked meals.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66CC"/>
                </a:solidFill>
              </a:defRPr>
            </a:pPr>
            <a: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1. Immunocompetent Individuals:</a:t>
            </a:r>
          </a:p>
          <a:p>
            <a:r>
              <a:t>- Usually self-limiting, may not require treatment.</a:t>
            </a:r>
          </a:p>
          <a:p>
            <a:endParaRPr/>
          </a:p>
          <a:p>
            <a:r>
              <a:t>2. Severe Cases or Immunocompromised:</a:t>
            </a:r>
          </a:p>
          <a:p>
            <a:r>
              <a:t>- Pyrimethamine + Sulfadiazine, supplemented with Folinic acid.</a:t>
            </a:r>
          </a:p>
          <a:p>
            <a:endParaRPr/>
          </a:p>
          <a:p>
            <a:r>
              <a:t>3. Pregnant Women:</a:t>
            </a:r>
          </a:p>
          <a:p>
            <a:r>
              <a:t>- Spiramycin to prevent vertical transmission.</a:t>
            </a:r>
          </a:p>
          <a:p>
            <a:r>
              <a:t>- Pyrimethamine and Sulfadiazine if fetal infection is confirmed.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ضوح">
  <a:themeElements>
    <a:clrScheme name="وضوح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ضو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</TotalTime>
  <Words>545</Words>
  <Application>Microsoft Office PowerPoint</Application>
  <PresentationFormat>عرض على الشاشة (3:4)‏</PresentationFormat>
  <Paragraphs>74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وضوح</vt:lpstr>
      <vt:lpstr>College of Pharmacy  Medical Microbiology  Second Stage</vt:lpstr>
      <vt:lpstr>Introduction</vt:lpstr>
      <vt:lpstr>Life Cycle</vt:lpstr>
      <vt:lpstr>عرض تقديمي في PowerPoint</vt:lpstr>
      <vt:lpstr>Modes of Transmission</vt:lpstr>
      <vt:lpstr>Clinical Manifestations</vt:lpstr>
      <vt:lpstr>Diagnosis</vt:lpstr>
      <vt:lpstr>Prevention</vt:lpstr>
      <vt:lpstr>Treatment</vt:lpstr>
      <vt:lpstr>Potential Complications</vt:lpstr>
      <vt:lpstr>عرض تقديمي في PowerPoint</vt:lpstr>
      <vt:lpstr>عرض تقديمي في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Toxoplasma gondii: Comprehensive Overview</dc:title>
  <dc:creator>altheka</dc:creator>
  <dc:description>generated using python-pptx</dc:description>
  <cp:lastModifiedBy>ALI SAHIUNY</cp:lastModifiedBy>
  <cp:revision>7</cp:revision>
  <dcterms:created xsi:type="dcterms:W3CDTF">2013-01-27T09:14:16Z</dcterms:created>
  <dcterms:modified xsi:type="dcterms:W3CDTF">2025-02-21T19:02:22Z</dcterms:modified>
</cp:coreProperties>
</file>