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75" r:id="rId7"/>
    <p:sldId id="262" r:id="rId8"/>
    <p:sldId id="263" r:id="rId9"/>
    <p:sldId id="264" r:id="rId10"/>
    <p:sldId id="265" r:id="rId11"/>
    <p:sldId id="273" r:id="rId12"/>
    <p:sldId id="274" r:id="rId13"/>
    <p:sldId id="266" r:id="rId14"/>
    <p:sldId id="267" r:id="rId15"/>
    <p:sldId id="268" r:id="rId16"/>
    <p:sldId id="269" r:id="rId17"/>
    <p:sldId id="270" r:id="rId18"/>
    <p:sldId id="272" r:id="rId19"/>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023CD377-3B6F-41AF-BCB7-D55A48C8BB5A}" type="datetimeFigureOut">
              <a:rPr lang="en-US" smtClean="0"/>
              <a:t>1/29/2024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0323AC5-5080-4F1B-BEB2-BD2E646CF041}" type="slidenum">
              <a:rPr lang="en-US" smtClean="0"/>
              <a:t>‹#›</a:t>
            </a:fld>
            <a:endParaRPr lang="en-US"/>
          </a:p>
        </p:txBody>
      </p:sp>
    </p:spTree>
    <p:extLst>
      <p:ext uri="{BB962C8B-B14F-4D97-AF65-F5344CB8AC3E}">
        <p14:creationId xmlns:p14="http://schemas.microsoft.com/office/powerpoint/2010/main" val="309101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23CD377-3B6F-41AF-BCB7-D55A48C8BB5A}" type="datetimeFigureOut">
              <a:rPr lang="en-US" smtClean="0"/>
              <a:t>1/29/2024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0323AC5-5080-4F1B-BEB2-BD2E646CF041}" type="slidenum">
              <a:rPr lang="en-US" smtClean="0"/>
              <a:t>‹#›</a:t>
            </a:fld>
            <a:endParaRPr lang="en-US"/>
          </a:p>
        </p:txBody>
      </p:sp>
    </p:spTree>
    <p:extLst>
      <p:ext uri="{BB962C8B-B14F-4D97-AF65-F5344CB8AC3E}">
        <p14:creationId xmlns:p14="http://schemas.microsoft.com/office/powerpoint/2010/main" val="401107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23CD377-3B6F-41AF-BCB7-D55A48C8BB5A}" type="datetimeFigureOut">
              <a:rPr lang="en-US" smtClean="0"/>
              <a:t>1/29/2024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0323AC5-5080-4F1B-BEB2-BD2E646CF041}" type="slidenum">
              <a:rPr lang="en-US" smtClean="0"/>
              <a:t>‹#›</a:t>
            </a:fld>
            <a:endParaRPr lang="en-US"/>
          </a:p>
        </p:txBody>
      </p:sp>
    </p:spTree>
    <p:extLst>
      <p:ext uri="{BB962C8B-B14F-4D97-AF65-F5344CB8AC3E}">
        <p14:creationId xmlns:p14="http://schemas.microsoft.com/office/powerpoint/2010/main" val="380789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23CD377-3B6F-41AF-BCB7-D55A48C8BB5A}" type="datetimeFigureOut">
              <a:rPr lang="en-US" smtClean="0"/>
              <a:t>1/29/2024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0323AC5-5080-4F1B-BEB2-BD2E646CF041}" type="slidenum">
              <a:rPr lang="en-US" smtClean="0"/>
              <a:t>‹#›</a:t>
            </a:fld>
            <a:endParaRPr lang="en-US"/>
          </a:p>
        </p:txBody>
      </p:sp>
    </p:spTree>
    <p:extLst>
      <p:ext uri="{BB962C8B-B14F-4D97-AF65-F5344CB8AC3E}">
        <p14:creationId xmlns:p14="http://schemas.microsoft.com/office/powerpoint/2010/main" val="350873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023CD377-3B6F-41AF-BCB7-D55A48C8BB5A}" type="datetimeFigureOut">
              <a:rPr lang="en-US" smtClean="0"/>
              <a:t>1/29/2024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20323AC5-5080-4F1B-BEB2-BD2E646CF041}" type="slidenum">
              <a:rPr lang="en-US" smtClean="0"/>
              <a:t>‹#›</a:t>
            </a:fld>
            <a:endParaRPr lang="en-US"/>
          </a:p>
        </p:txBody>
      </p:sp>
    </p:spTree>
    <p:extLst>
      <p:ext uri="{BB962C8B-B14F-4D97-AF65-F5344CB8AC3E}">
        <p14:creationId xmlns:p14="http://schemas.microsoft.com/office/powerpoint/2010/main" val="27088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023CD377-3B6F-41AF-BCB7-D55A48C8BB5A}" type="datetimeFigureOut">
              <a:rPr lang="en-US" smtClean="0"/>
              <a:t>1/29/2024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0323AC5-5080-4F1B-BEB2-BD2E646CF041}" type="slidenum">
              <a:rPr lang="en-US" smtClean="0"/>
              <a:t>‹#›</a:t>
            </a:fld>
            <a:endParaRPr lang="en-US"/>
          </a:p>
        </p:txBody>
      </p:sp>
    </p:spTree>
    <p:extLst>
      <p:ext uri="{BB962C8B-B14F-4D97-AF65-F5344CB8AC3E}">
        <p14:creationId xmlns:p14="http://schemas.microsoft.com/office/powerpoint/2010/main" val="326497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023CD377-3B6F-41AF-BCB7-D55A48C8BB5A}" type="datetimeFigureOut">
              <a:rPr lang="en-US" smtClean="0"/>
              <a:t>1/29/2024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20323AC5-5080-4F1B-BEB2-BD2E646CF041}" type="slidenum">
              <a:rPr lang="en-US" smtClean="0"/>
              <a:t>‹#›</a:t>
            </a:fld>
            <a:endParaRPr lang="en-US"/>
          </a:p>
        </p:txBody>
      </p:sp>
    </p:spTree>
    <p:extLst>
      <p:ext uri="{BB962C8B-B14F-4D97-AF65-F5344CB8AC3E}">
        <p14:creationId xmlns:p14="http://schemas.microsoft.com/office/powerpoint/2010/main" val="76432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023CD377-3B6F-41AF-BCB7-D55A48C8BB5A}" type="datetimeFigureOut">
              <a:rPr lang="en-US" smtClean="0"/>
              <a:t>1/29/2024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20323AC5-5080-4F1B-BEB2-BD2E646CF041}" type="slidenum">
              <a:rPr lang="en-US" smtClean="0"/>
              <a:t>‹#›</a:t>
            </a:fld>
            <a:endParaRPr lang="en-US"/>
          </a:p>
        </p:txBody>
      </p:sp>
    </p:spTree>
    <p:extLst>
      <p:ext uri="{BB962C8B-B14F-4D97-AF65-F5344CB8AC3E}">
        <p14:creationId xmlns:p14="http://schemas.microsoft.com/office/powerpoint/2010/main" val="277095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23CD377-3B6F-41AF-BCB7-D55A48C8BB5A}" type="datetimeFigureOut">
              <a:rPr lang="en-US" smtClean="0"/>
              <a:t>1/29/2024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20323AC5-5080-4F1B-BEB2-BD2E646CF041}" type="slidenum">
              <a:rPr lang="en-US" smtClean="0"/>
              <a:t>‹#›</a:t>
            </a:fld>
            <a:endParaRPr lang="en-US"/>
          </a:p>
        </p:txBody>
      </p:sp>
    </p:spTree>
    <p:extLst>
      <p:ext uri="{BB962C8B-B14F-4D97-AF65-F5344CB8AC3E}">
        <p14:creationId xmlns:p14="http://schemas.microsoft.com/office/powerpoint/2010/main" val="413829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023CD377-3B6F-41AF-BCB7-D55A48C8BB5A}" type="datetimeFigureOut">
              <a:rPr lang="en-US" smtClean="0"/>
              <a:t>1/29/2024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0323AC5-5080-4F1B-BEB2-BD2E646CF041}" type="slidenum">
              <a:rPr lang="en-US" smtClean="0"/>
              <a:t>‹#›</a:t>
            </a:fld>
            <a:endParaRPr lang="en-US"/>
          </a:p>
        </p:txBody>
      </p:sp>
    </p:spTree>
    <p:extLst>
      <p:ext uri="{BB962C8B-B14F-4D97-AF65-F5344CB8AC3E}">
        <p14:creationId xmlns:p14="http://schemas.microsoft.com/office/powerpoint/2010/main" val="93544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023CD377-3B6F-41AF-BCB7-D55A48C8BB5A}" type="datetimeFigureOut">
              <a:rPr lang="en-US" smtClean="0"/>
              <a:t>1/29/2024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20323AC5-5080-4F1B-BEB2-BD2E646CF041}" type="slidenum">
              <a:rPr lang="en-US" smtClean="0"/>
              <a:t>‹#›</a:t>
            </a:fld>
            <a:endParaRPr lang="en-US"/>
          </a:p>
        </p:txBody>
      </p:sp>
    </p:spTree>
    <p:extLst>
      <p:ext uri="{BB962C8B-B14F-4D97-AF65-F5344CB8AC3E}">
        <p14:creationId xmlns:p14="http://schemas.microsoft.com/office/powerpoint/2010/main" val="372272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23CD377-3B6F-41AF-BCB7-D55A48C8BB5A}" type="datetimeFigureOut">
              <a:rPr lang="en-US" smtClean="0"/>
              <a:t>1/29/2024</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0323AC5-5080-4F1B-BEB2-BD2E646CF041}" type="slidenum">
              <a:rPr lang="en-US" smtClean="0"/>
              <a:t>‹#›</a:t>
            </a:fld>
            <a:endParaRPr lang="en-US"/>
          </a:p>
        </p:txBody>
      </p:sp>
    </p:spTree>
    <p:extLst>
      <p:ext uri="{BB962C8B-B14F-4D97-AF65-F5344CB8AC3E}">
        <p14:creationId xmlns:p14="http://schemas.microsoft.com/office/powerpoint/2010/main" val="3327430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9539417" y="383060"/>
            <a:ext cx="2059605" cy="2059605"/>
          </a:xfrm>
          <a:prstGeom prst="rect">
            <a:avLst/>
          </a:prstGeom>
        </p:spPr>
      </p:pic>
      <p:sp>
        <p:nvSpPr>
          <p:cNvPr id="3" name="عنوان فرعي 2"/>
          <p:cNvSpPr>
            <a:spLocks noGrp="1"/>
          </p:cNvSpPr>
          <p:nvPr>
            <p:ph type="subTitle" idx="1"/>
          </p:nvPr>
        </p:nvSpPr>
        <p:spPr>
          <a:xfrm>
            <a:off x="1524000" y="2891481"/>
            <a:ext cx="9144000" cy="2366319"/>
          </a:xfrm>
        </p:spPr>
        <p:txBody>
          <a:bodyPr>
            <a:noAutofit/>
          </a:bodyPr>
          <a:lstStyle/>
          <a:p>
            <a:r>
              <a:rPr lang="en-US" sz="2000" b="1" dirty="0">
                <a:solidFill>
                  <a:prstClr val="black"/>
                </a:solidFill>
                <a:latin typeface="Times New Roman" panose="02020603050405020304" pitchFamily="18" charset="0"/>
                <a:ea typeface="+mj-ea"/>
                <a:cs typeface="Times New Roman" panose="02020603050405020304" pitchFamily="18" charset="0"/>
              </a:rPr>
              <a:t/>
            </a:r>
            <a:br>
              <a:rPr lang="en-US" sz="2000" b="1" dirty="0">
                <a:solidFill>
                  <a:prstClr val="black"/>
                </a:solidFill>
                <a:latin typeface="Times New Roman" panose="02020603050405020304" pitchFamily="18" charset="0"/>
                <a:ea typeface="+mj-ea"/>
                <a:cs typeface="Times New Roman" panose="02020603050405020304" pitchFamily="18" charset="0"/>
              </a:rPr>
            </a:br>
            <a:r>
              <a:rPr lang="en-US" sz="2800" b="1" dirty="0">
                <a:solidFill>
                  <a:prstClr val="black"/>
                </a:solidFill>
                <a:latin typeface="Times New Roman" panose="02020603050405020304" pitchFamily="18" charset="0"/>
                <a:ea typeface="+mj-ea"/>
                <a:cs typeface="Times New Roman" panose="02020603050405020304" pitchFamily="18" charset="0"/>
              </a:rPr>
              <a:t>Biochemistry</a:t>
            </a:r>
            <a:br>
              <a:rPr lang="en-US" sz="2800" b="1" dirty="0">
                <a:solidFill>
                  <a:prstClr val="black"/>
                </a:solidFill>
                <a:latin typeface="Times New Roman" panose="02020603050405020304" pitchFamily="18" charset="0"/>
                <a:ea typeface="+mj-ea"/>
                <a:cs typeface="Times New Roman" panose="02020603050405020304" pitchFamily="18" charset="0"/>
              </a:rPr>
            </a:br>
            <a:r>
              <a:rPr lang="en-US" sz="2800" dirty="0">
                <a:solidFill>
                  <a:prstClr val="black"/>
                </a:solidFill>
                <a:latin typeface="Times New Roman" panose="02020603050405020304" pitchFamily="18" charset="0"/>
                <a:ea typeface="+mj-ea"/>
                <a:cs typeface="Times New Roman" panose="02020603050405020304" pitchFamily="18" charset="0"/>
              </a:rPr>
              <a:t>Third Stage</a:t>
            </a:r>
            <a:br>
              <a:rPr lang="en-US" sz="2800" dirty="0">
                <a:solidFill>
                  <a:prstClr val="black"/>
                </a:solidFill>
                <a:latin typeface="Times New Roman" panose="02020603050405020304" pitchFamily="18" charset="0"/>
                <a:ea typeface="+mj-ea"/>
                <a:cs typeface="Times New Roman" panose="02020603050405020304" pitchFamily="18" charset="0"/>
              </a:rPr>
            </a:br>
            <a:r>
              <a:rPr lang="en-US" sz="2800" b="1" dirty="0">
                <a:solidFill>
                  <a:prstClr val="black"/>
                </a:solidFill>
                <a:latin typeface="Times New Roman" panose="02020603050405020304" pitchFamily="18" charset="0"/>
                <a:ea typeface="+mj-ea"/>
                <a:cs typeface="Times New Roman" panose="02020603050405020304" pitchFamily="18" charset="0"/>
              </a:rPr>
              <a:t>General Urine Examination</a:t>
            </a:r>
            <a:r>
              <a:rPr lang="en-US" sz="2800" dirty="0">
                <a:solidFill>
                  <a:prstClr val="black"/>
                </a:solidFill>
                <a:latin typeface="Times New Roman" panose="02020603050405020304" pitchFamily="18" charset="0"/>
                <a:ea typeface="+mj-ea"/>
                <a:cs typeface="Times New Roman" panose="02020603050405020304" pitchFamily="18" charset="0"/>
              </a:rPr>
              <a:t/>
            </a:r>
            <a:br>
              <a:rPr lang="en-US" sz="2800" dirty="0">
                <a:solidFill>
                  <a:prstClr val="black"/>
                </a:solidFill>
                <a:latin typeface="Times New Roman" panose="02020603050405020304" pitchFamily="18" charset="0"/>
                <a:ea typeface="+mj-ea"/>
                <a:cs typeface="Times New Roman" panose="02020603050405020304" pitchFamily="18" charset="0"/>
              </a:rPr>
            </a:br>
            <a:r>
              <a:rPr lang="en-US" sz="2800" b="1" dirty="0">
                <a:solidFill>
                  <a:srgbClr val="FF0000"/>
                </a:solidFill>
                <a:latin typeface="Times New Roman" panose="02020603050405020304" pitchFamily="18" charset="0"/>
                <a:ea typeface="+mj-ea"/>
                <a:cs typeface="Times New Roman" panose="02020603050405020304" pitchFamily="18" charset="0"/>
              </a:rPr>
              <a:t/>
            </a:r>
            <a:br>
              <a:rPr lang="en-US" sz="2800" b="1" dirty="0">
                <a:solidFill>
                  <a:srgbClr val="FF0000"/>
                </a:solidFill>
                <a:latin typeface="Times New Roman" panose="02020603050405020304" pitchFamily="18" charset="0"/>
                <a:ea typeface="+mj-ea"/>
                <a:cs typeface="Times New Roman" panose="02020603050405020304" pitchFamily="18" charset="0"/>
              </a:rPr>
            </a:br>
            <a:r>
              <a:rPr lang="en-US" sz="2000" b="1" dirty="0">
                <a:solidFill>
                  <a:srgbClr val="FF0000"/>
                </a:solidFill>
                <a:latin typeface="Times New Roman" panose="02020603050405020304" pitchFamily="18" charset="0"/>
                <a:ea typeface="+mj-ea"/>
                <a:cs typeface="Times New Roman" panose="02020603050405020304" pitchFamily="18" charset="0"/>
              </a:rPr>
              <a:t>   </a:t>
            </a:r>
            <a:r>
              <a:rPr lang="en-US" sz="2000" dirty="0">
                <a:solidFill>
                  <a:srgbClr val="FF0000"/>
                </a:solidFill>
                <a:latin typeface="Times New Roman" panose="02020603050405020304" pitchFamily="18" charset="0"/>
                <a:ea typeface="+mj-ea"/>
                <a:cs typeface="Times New Roman" panose="02020603050405020304" pitchFamily="18" charset="0"/>
              </a:rPr>
              <a:t/>
            </a:r>
            <a:br>
              <a:rPr lang="en-US" sz="2000" dirty="0">
                <a:solidFill>
                  <a:srgbClr val="FF0000"/>
                </a:solidFill>
                <a:latin typeface="Times New Roman" panose="02020603050405020304" pitchFamily="18" charset="0"/>
                <a:ea typeface="+mj-ea"/>
                <a:cs typeface="Times New Roman" panose="02020603050405020304" pitchFamily="18" charset="0"/>
              </a:rPr>
            </a:br>
            <a:endParaRPr lang="en-US" sz="1600" dirty="0"/>
          </a:p>
        </p:txBody>
      </p:sp>
      <p:sp>
        <p:nvSpPr>
          <p:cNvPr id="6" name="مستطيل 5"/>
          <p:cNvSpPr/>
          <p:nvPr/>
        </p:nvSpPr>
        <p:spPr>
          <a:xfrm>
            <a:off x="1524000" y="597254"/>
            <a:ext cx="6096000" cy="1631216"/>
          </a:xfrm>
          <a:prstGeom prst="rect">
            <a:avLst/>
          </a:prstGeom>
        </p:spPr>
        <p:txBody>
          <a:bodyPr>
            <a:spAutoFit/>
          </a:bodyPr>
          <a:lstStyle/>
          <a:p>
            <a:pPr lvl="0" algn="l" rtl="0"/>
            <a:r>
              <a:rPr lang="en-US" sz="2000" b="1" dirty="0">
                <a:solidFill>
                  <a:prstClr val="black"/>
                </a:solidFill>
                <a:latin typeface="Times New Roman" panose="02020603050405020304" pitchFamily="18" charset="0"/>
                <a:cs typeface="Times New Roman" panose="02020603050405020304" pitchFamily="18" charset="0"/>
              </a:rPr>
              <a:t>University of Al-</a:t>
            </a:r>
            <a:r>
              <a:rPr lang="en-US" sz="2000" b="1" dirty="0" err="1">
                <a:solidFill>
                  <a:prstClr val="black"/>
                </a:solidFill>
                <a:latin typeface="Times New Roman" panose="02020603050405020304" pitchFamily="18" charset="0"/>
                <a:cs typeface="Times New Roman" panose="02020603050405020304" pitchFamily="18" charset="0"/>
              </a:rPr>
              <a:t>Zahraa</a:t>
            </a:r>
            <a:r>
              <a:rPr lang="en-US" sz="2000" b="1" dirty="0">
                <a:solidFill>
                  <a:prstClr val="black"/>
                </a:solidFill>
                <a:latin typeface="Times New Roman" panose="02020603050405020304" pitchFamily="18" charset="0"/>
                <a:cs typeface="Times New Roman" panose="02020603050405020304" pitchFamily="18" charset="0"/>
              </a:rPr>
              <a:t> for women</a:t>
            </a:r>
            <a:r>
              <a:rPr lang="en-US" sz="2000" dirty="0">
                <a:solidFill>
                  <a:prstClr val="black"/>
                </a:solidFill>
                <a:latin typeface="Times New Roman" panose="02020603050405020304" pitchFamily="18" charset="0"/>
                <a:cs typeface="Times New Roman" panose="02020603050405020304" pitchFamily="18" charset="0"/>
              </a:rPr>
              <a:t/>
            </a:r>
            <a:br>
              <a:rPr lang="en-US" sz="2000" dirty="0">
                <a:solidFill>
                  <a:prstClr val="black"/>
                </a:solidFill>
                <a:latin typeface="Times New Roman" panose="02020603050405020304" pitchFamily="18" charset="0"/>
                <a:cs typeface="Times New Roman" panose="02020603050405020304" pitchFamily="18" charset="0"/>
              </a:rPr>
            </a:br>
            <a:endParaRPr lang="en-US" sz="2000" dirty="0">
              <a:solidFill>
                <a:prstClr val="black"/>
              </a:solidFill>
              <a:latin typeface="Times New Roman" panose="02020603050405020304" pitchFamily="18" charset="0"/>
              <a:cs typeface="Times New Roman" panose="02020603050405020304" pitchFamily="18" charset="0"/>
            </a:endParaRPr>
          </a:p>
          <a:p>
            <a:pPr lvl="0" algn="l" rtl="0"/>
            <a:r>
              <a:rPr lang="en-US" sz="2000" b="1" dirty="0">
                <a:solidFill>
                  <a:prstClr val="black"/>
                </a:solidFill>
                <a:latin typeface="Times New Roman" panose="02020603050405020304" pitchFamily="18" charset="0"/>
                <a:cs typeface="Times New Roman" panose="02020603050405020304" pitchFamily="18" charset="0"/>
              </a:rPr>
              <a:t>College of pharmacy </a:t>
            </a:r>
            <a:br>
              <a:rPr lang="en-US" sz="2000" b="1" dirty="0">
                <a:solidFill>
                  <a:prstClr val="black"/>
                </a:solidFill>
                <a:latin typeface="Times New Roman" panose="02020603050405020304" pitchFamily="18"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
            </a:r>
            <a:br>
              <a:rPr lang="en-US" sz="2000" b="1" dirty="0">
                <a:solidFill>
                  <a:prstClr val="black"/>
                </a:solidFill>
                <a:latin typeface="Times New Roman" panose="02020603050405020304" pitchFamily="18" charset="0"/>
                <a:cs typeface="Times New Roman" panose="02020603050405020304" pitchFamily="18" charset="0"/>
              </a:rPr>
            </a:b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594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AU" dirty="0" err="1">
                <a:solidFill>
                  <a:srgbClr val="FF0000"/>
                </a:solidFill>
                <a:latin typeface="Times New Roman" panose="02020603050405020304" pitchFamily="18" charset="0"/>
                <a:cs typeface="Times New Roman" panose="02020603050405020304" pitchFamily="18" charset="0"/>
              </a:rPr>
              <a:t>p</a:t>
            </a:r>
            <a:r>
              <a:rPr lang="en-AU" dirty="0" err="1" smtClean="0">
                <a:solidFill>
                  <a:srgbClr val="FF0000"/>
                </a:solidFill>
                <a:latin typeface="Times New Roman" panose="02020603050405020304" pitchFamily="18" charset="0"/>
                <a:cs typeface="Times New Roman" panose="02020603050405020304" pitchFamily="18" charset="0"/>
              </a:rPr>
              <a:t>h</a:t>
            </a:r>
            <a:r>
              <a:rPr lang="en-AU" dirty="0" smtClean="0">
                <a:solidFill>
                  <a:srgbClr val="FF0000"/>
                </a:solidFill>
                <a:latin typeface="Times New Roman" panose="02020603050405020304" pitchFamily="18" charset="0"/>
                <a:cs typeface="Times New Roman" panose="02020603050405020304" pitchFamily="18" charset="0"/>
              </a:rPr>
              <a:t>:</a:t>
            </a:r>
            <a:r>
              <a:rPr lang="en-AU" dirty="0" smtClean="0">
                <a:latin typeface="Times New Roman" panose="02020603050405020304" pitchFamily="18" charset="0"/>
                <a:cs typeface="Times New Roman" panose="02020603050405020304" pitchFamily="18" charset="0"/>
              </a:rPr>
              <a:t> provided information regarding the acid-base status of the patient (normally, 4.6-8.0).</a:t>
            </a:r>
          </a:p>
          <a:p>
            <a:pPr algn="l" rtl="0"/>
            <a:r>
              <a:rPr lang="en-AU" dirty="0" smtClean="0">
                <a:latin typeface="Times New Roman" panose="02020603050405020304" pitchFamily="18" charset="0"/>
                <a:cs typeface="Times New Roman" panose="02020603050405020304" pitchFamily="18" charset="0"/>
              </a:rPr>
              <a:t>Urine is considered alkaline when the </a:t>
            </a:r>
            <a:r>
              <a:rPr lang="en-AU" dirty="0" err="1" smtClean="0">
                <a:latin typeface="Times New Roman" panose="02020603050405020304" pitchFamily="18" charset="0"/>
                <a:cs typeface="Times New Roman" panose="02020603050405020304" pitchFamily="18" charset="0"/>
              </a:rPr>
              <a:t>ph</a:t>
            </a:r>
            <a:r>
              <a:rPr lang="en-AU" dirty="0" smtClean="0">
                <a:latin typeface="Times New Roman" panose="02020603050405020304" pitchFamily="18" charset="0"/>
                <a:cs typeface="Times New Roman" panose="02020603050405020304" pitchFamily="18" charset="0"/>
              </a:rPr>
              <a:t> is greater than 7.0, and is found in such conditions as urinary tract infection. </a:t>
            </a:r>
            <a:r>
              <a:rPr lang="en-US" dirty="0" smtClean="0">
                <a:latin typeface="Times New Roman" panose="02020603050405020304" pitchFamily="18" charset="0"/>
                <a:cs typeface="Times New Roman" panose="02020603050405020304" pitchFamily="18" charset="0"/>
              </a:rPr>
              <a:t>When the urine </a:t>
            </a:r>
            <a:r>
              <a:rPr lang="en-US" dirty="0" err="1" smtClean="0">
                <a:latin typeface="Times New Roman" panose="02020603050405020304" pitchFamily="18" charset="0"/>
                <a:cs typeface="Times New Roman" panose="02020603050405020304" pitchFamily="18" charset="0"/>
              </a:rPr>
              <a:t>ph</a:t>
            </a:r>
            <a:r>
              <a:rPr lang="en-US" dirty="0" smtClean="0">
                <a:latin typeface="Times New Roman" panose="02020603050405020304" pitchFamily="18" charset="0"/>
                <a:cs typeface="Times New Roman" panose="02020603050405020304" pitchFamily="18" charset="0"/>
              </a:rPr>
              <a:t> is less than 7.0, or acidic in nature, the cause may be such problems as diarrhea or starvation.</a:t>
            </a:r>
          </a:p>
          <a:p>
            <a:pPr algn="l" rtl="0"/>
            <a:endParaRPr lang="en-A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549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smtClean="0">
                <a:solidFill>
                  <a:schemeClr val="accent4">
                    <a:lumMod val="50000"/>
                  </a:schemeClr>
                </a:solidFill>
                <a:latin typeface="Times New Roman" panose="02020603050405020304" pitchFamily="18" charset="0"/>
                <a:cs typeface="Times New Roman" panose="02020603050405020304" pitchFamily="18" charset="0"/>
              </a:rPr>
              <a:t>Nitrate:</a:t>
            </a:r>
            <a:r>
              <a:rPr lang="en-US" dirty="0" smtClean="0">
                <a:latin typeface="Times New Roman" panose="02020603050405020304" pitchFamily="18" charset="0"/>
                <a:cs typeface="Times New Roman" panose="02020603050405020304" pitchFamily="18" charset="0"/>
              </a:rPr>
              <a:t> is normally found in the urine (derived from dietary metabolites).</a:t>
            </a:r>
          </a:p>
          <a:p>
            <a:pPr algn="l" rtl="0"/>
            <a:r>
              <a:rPr lang="en-US" dirty="0" smtClean="0">
                <a:solidFill>
                  <a:schemeClr val="accent6">
                    <a:lumMod val="75000"/>
                  </a:schemeClr>
                </a:solidFill>
                <a:latin typeface="Times New Roman" panose="02020603050405020304" pitchFamily="18" charset="0"/>
                <a:cs typeface="Times New Roman" panose="02020603050405020304" pitchFamily="18" charset="0"/>
              </a:rPr>
              <a:t>Protein:</a:t>
            </a:r>
            <a:r>
              <a:rPr lang="en-US" dirty="0" smtClean="0">
                <a:latin typeface="Times New Roman" panose="02020603050405020304" pitchFamily="18" charset="0"/>
                <a:cs typeface="Times New Roman" panose="02020603050405020304" pitchFamily="18" charset="0"/>
              </a:rPr>
              <a:t> in the individual with normal renal function, there is no protein in the urine. This is due to the glomerular filtrate membrane of the kidney being impervious to the large protein molecules.</a:t>
            </a:r>
          </a:p>
          <a:p>
            <a:pPr algn="l" rtl="0"/>
            <a:r>
              <a:rPr lang="en-US" dirty="0" smtClean="0">
                <a:latin typeface="Times New Roman" panose="02020603050405020304" pitchFamily="18" charset="0"/>
                <a:cs typeface="Times New Roman" panose="02020603050405020304" pitchFamily="18" charset="0"/>
              </a:rPr>
              <a:t>In the case of renal dysfunction, as in glomerulonephritis, the membrane is damaged, allowing the protein to pass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73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1214651"/>
            <a:ext cx="10515600" cy="5459104"/>
          </a:xfrm>
        </p:spPr>
        <p:txBody>
          <a:bodyPr>
            <a:normAutofit lnSpcReduction="10000"/>
          </a:bodyPr>
          <a:lstStyle/>
          <a:p>
            <a:pPr algn="l" rtl="0"/>
            <a:r>
              <a:rPr lang="en-US" dirty="0" smtClean="0">
                <a:solidFill>
                  <a:schemeClr val="accent2">
                    <a:lumMod val="50000"/>
                  </a:schemeClr>
                </a:solidFill>
              </a:rPr>
              <a:t>Glucose: </a:t>
            </a:r>
            <a:r>
              <a:rPr lang="en-US" dirty="0" smtClean="0"/>
              <a:t>As a part of the routine urinalysis</a:t>
            </a:r>
            <a:r>
              <a:rPr lang="en-US" dirty="0" smtClean="0"/>
              <a:t>, the urine is screened for the presence of glucose.</a:t>
            </a:r>
          </a:p>
          <a:p>
            <a:pPr marL="0" indent="0" algn="l" rtl="0">
              <a:buNone/>
            </a:pPr>
            <a:endParaRPr lang="en-US" dirty="0" smtClean="0"/>
          </a:p>
          <a:p>
            <a:pPr algn="l" rtl="0"/>
            <a:r>
              <a:rPr lang="en-US" dirty="0" smtClean="0"/>
              <a:t>This screening is typically accomplished through use of reagent strip is dipped into the urine sample. The chemical reaction results in color changes which correspond to the level of glucose in the urine.</a:t>
            </a:r>
          </a:p>
          <a:p>
            <a:pPr marL="0" indent="0" algn="l" rtl="0">
              <a:buNone/>
            </a:pPr>
            <a:endParaRPr lang="en-US" dirty="0" smtClean="0"/>
          </a:p>
          <a:p>
            <a:pPr algn="l" rtl="0"/>
            <a:r>
              <a:rPr lang="en-US" dirty="0" smtClean="0"/>
              <a:t>Normally, there should be no glucose in the urine, although occasionally a trace amount will occur during pregnancy. Should glucose be found in the urine (usually when serum glucose is &gt; 180 mg/dl), a condition known as glycosuria, diabetes mellitus is suspected. However, further testing must be done to positively diagnosis this condition.   </a:t>
            </a:r>
            <a:r>
              <a:rPr lang="en-US" dirty="0" smtClean="0"/>
              <a:t> </a:t>
            </a:r>
            <a:endParaRPr lang="en-US" dirty="0"/>
          </a:p>
        </p:txBody>
      </p:sp>
    </p:spTree>
    <p:extLst>
      <p:ext uri="{BB962C8B-B14F-4D97-AF65-F5344CB8AC3E}">
        <p14:creationId xmlns:p14="http://schemas.microsoft.com/office/powerpoint/2010/main" val="238579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AU" b="1" dirty="0" smtClean="0">
                <a:solidFill>
                  <a:srgbClr val="00B050"/>
                </a:solidFill>
                <a:latin typeface="Times New Roman" panose="02020603050405020304" pitchFamily="18" charset="0"/>
                <a:cs typeface="Times New Roman" panose="02020603050405020304" pitchFamily="18" charset="0"/>
              </a:rPr>
              <a:t>Urine strip test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lnSpcReduction="10000"/>
          </a:bodyPr>
          <a:lstStyle/>
          <a:p>
            <a:pPr lvl="0" algn="just" defTabSz="685800" rtl="0">
              <a:spcBef>
                <a:spcPts val="750"/>
              </a:spcBef>
            </a:pPr>
            <a:r>
              <a:rPr lang="en-US" b="1" dirty="0">
                <a:solidFill>
                  <a:prstClr val="black"/>
                </a:solidFill>
                <a:latin typeface="Times New Roman" panose="02020603050405020304" pitchFamily="18" charset="0"/>
                <a:cs typeface="Times New Roman" panose="02020603050405020304" pitchFamily="18" charset="0"/>
              </a:rPr>
              <a:t>Urine test strip</a:t>
            </a:r>
            <a:r>
              <a:rPr lang="en-US" dirty="0">
                <a:solidFill>
                  <a:prstClr val="black"/>
                </a:solidFill>
                <a:latin typeface="Times New Roman" panose="02020603050405020304" pitchFamily="18" charset="0"/>
                <a:cs typeface="Times New Roman" panose="02020603050405020304" pitchFamily="18" charset="0"/>
              </a:rPr>
              <a:t> is a basic diagnostic tool used to determine pathological changes in a patient’s urine in standard urinalysis.</a:t>
            </a:r>
          </a:p>
          <a:p>
            <a:pPr algn="l" rtl="0"/>
            <a:endParaRPr lang="en-AU" dirty="0" smtClean="0"/>
          </a:p>
          <a:p>
            <a:pPr algn="l" rtl="0"/>
            <a:r>
              <a:rPr lang="en-AU" dirty="0" smtClean="0"/>
              <a:t>Use a fresh, well-mixed, </a:t>
            </a:r>
            <a:r>
              <a:rPr lang="en-AU" dirty="0" err="1" smtClean="0"/>
              <a:t>uncentrifuged</a:t>
            </a:r>
            <a:r>
              <a:rPr lang="en-AU" dirty="0" smtClean="0"/>
              <a:t> urine.</a:t>
            </a:r>
          </a:p>
          <a:p>
            <a:pPr algn="l" rtl="0"/>
            <a:endParaRPr lang="en-AU" dirty="0"/>
          </a:p>
          <a:p>
            <a:pPr lvl="0" algn="l" defTabSz="685800" rtl="0">
              <a:spcBef>
                <a:spcPts val="750"/>
              </a:spcBef>
            </a:pPr>
            <a:r>
              <a:rPr lang="en-US" dirty="0">
                <a:solidFill>
                  <a:prstClr val="black"/>
                </a:solidFill>
                <a:latin typeface="Times New Roman" panose="02020603050405020304" pitchFamily="18" charset="0"/>
                <a:cs typeface="Times New Roman" panose="02020603050405020304" pitchFamily="18" charset="0"/>
              </a:rPr>
              <a:t>The test method consists of immersing the test strip completely in a well mixed sample of urine for a short period of time, then extracting it from the container and supporting the edge of the strip over the mouth of the container to remove excess urine.</a:t>
            </a:r>
          </a:p>
          <a:p>
            <a:endParaRPr lang="en-AU" dirty="0" smtClean="0"/>
          </a:p>
          <a:p>
            <a:endParaRPr lang="en-AU" dirty="0" smtClean="0"/>
          </a:p>
        </p:txBody>
      </p:sp>
    </p:spTree>
    <p:extLst>
      <p:ext uri="{BB962C8B-B14F-4D97-AF65-F5344CB8AC3E}">
        <p14:creationId xmlns:p14="http://schemas.microsoft.com/office/powerpoint/2010/main" val="3288118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just" defTabSz="685800" rtl="0">
              <a:spcBef>
                <a:spcPts val="750"/>
              </a:spcBef>
            </a:pPr>
            <a:r>
              <a:rPr lang="en-US" dirty="0">
                <a:solidFill>
                  <a:prstClr val="black"/>
                </a:solidFill>
                <a:latin typeface="Times New Roman" panose="02020603050405020304" pitchFamily="18" charset="0"/>
                <a:cs typeface="Times New Roman" panose="02020603050405020304" pitchFamily="18" charset="0"/>
              </a:rPr>
              <a:t>The strip is then left to stand for the time necessary for the reactions to occur (usually 1 to 2 minutes). </a:t>
            </a:r>
            <a:endParaRPr lang="en-US" dirty="0" smtClean="0">
              <a:solidFill>
                <a:prstClr val="black"/>
              </a:solidFill>
              <a:latin typeface="Times New Roman" panose="02020603050405020304" pitchFamily="18" charset="0"/>
              <a:cs typeface="Times New Roman" panose="02020603050405020304" pitchFamily="18" charset="0"/>
            </a:endParaRPr>
          </a:p>
          <a:p>
            <a:pPr algn="just" defTabSz="685800" rtl="0">
              <a:spcBef>
                <a:spcPts val="750"/>
              </a:spcBef>
            </a:pPr>
            <a:endParaRPr lang="en-US" dirty="0">
              <a:solidFill>
                <a:prstClr val="black"/>
              </a:solidFill>
              <a:latin typeface="Times New Roman" panose="02020603050405020304" pitchFamily="18" charset="0"/>
              <a:cs typeface="Times New Roman" panose="02020603050405020304" pitchFamily="18" charset="0"/>
            </a:endParaRPr>
          </a:p>
          <a:p>
            <a:pPr algn="just" defTabSz="685800" rtl="0">
              <a:spcBef>
                <a:spcPts val="750"/>
              </a:spcBef>
            </a:pPr>
            <a:r>
              <a:rPr lang="en-US" dirty="0">
                <a:solidFill>
                  <a:prstClr val="black"/>
                </a:solidFill>
                <a:latin typeface="Times New Roman" panose="02020603050405020304" pitchFamily="18" charset="0"/>
                <a:cs typeface="Times New Roman" panose="02020603050405020304" pitchFamily="18" charset="0"/>
              </a:rPr>
              <a:t>Finally the colors that appear are compared against the chromatic scale provided by the </a:t>
            </a:r>
            <a:r>
              <a:rPr lang="en-US" dirty="0" smtClean="0">
                <a:solidFill>
                  <a:prstClr val="black"/>
                </a:solidFill>
                <a:latin typeface="Times New Roman" panose="02020603050405020304" pitchFamily="18" charset="0"/>
                <a:cs typeface="Times New Roman" panose="02020603050405020304" pitchFamily="18" charset="0"/>
              </a:rPr>
              <a:t>manufacturer.</a:t>
            </a:r>
          </a:p>
          <a:p>
            <a:pPr algn="l" defTabSz="685800" rtl="0">
              <a:spcBef>
                <a:spcPts val="750"/>
              </a:spcBef>
            </a:pPr>
            <a:r>
              <a:rPr lang="en-US" dirty="0" smtClean="0">
                <a:solidFill>
                  <a:prstClr val="black"/>
                </a:solidFill>
                <a:latin typeface="Times New Roman" panose="02020603050405020304" pitchFamily="18" charset="0"/>
                <a:cs typeface="Times New Roman" panose="02020603050405020304" pitchFamily="18" charset="0"/>
              </a:rPr>
              <a:t>The </a:t>
            </a:r>
            <a:r>
              <a:rPr lang="en-US" dirty="0">
                <a:solidFill>
                  <a:prstClr val="black"/>
                </a:solidFill>
                <a:latin typeface="Times New Roman" panose="02020603050405020304" pitchFamily="18" charset="0"/>
                <a:cs typeface="Times New Roman" panose="02020603050405020304" pitchFamily="18" charset="0"/>
              </a:rPr>
              <a:t>analysis </a:t>
            </a:r>
            <a:r>
              <a:rPr lang="en-US" dirty="0" smtClean="0">
                <a:solidFill>
                  <a:prstClr val="black"/>
                </a:solidFill>
                <a:latin typeface="Times New Roman" panose="02020603050405020304" pitchFamily="18" charset="0"/>
                <a:cs typeface="Times New Roman" panose="02020603050405020304" pitchFamily="18" charset="0"/>
              </a:rPr>
              <a:t>includes testing </a:t>
            </a:r>
            <a:r>
              <a:rPr lang="en-US" dirty="0">
                <a:solidFill>
                  <a:prstClr val="black"/>
                </a:solidFill>
                <a:latin typeface="Times New Roman" panose="02020603050405020304" pitchFamily="18" charset="0"/>
                <a:cs typeface="Times New Roman" panose="02020603050405020304" pitchFamily="18" charset="0"/>
              </a:rPr>
              <a:t>for the</a:t>
            </a:r>
            <a:r>
              <a:rPr lang="en-US" dirty="0">
                <a:solidFill>
                  <a:prstClr val="white"/>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presence</a:t>
            </a:r>
            <a:r>
              <a:rPr lang="en-US" dirty="0">
                <a:solidFill>
                  <a:prstClr val="white"/>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of</a:t>
            </a:r>
            <a:r>
              <a:rPr lang="en-US" dirty="0">
                <a:solidFill>
                  <a:prstClr val="black"/>
                </a:solidFill>
                <a:latin typeface="Times New Roman" panose="02020603050405020304" pitchFamily="18" charset="0"/>
                <a:cs typeface="Times New Roman" panose="02020603050405020304" pitchFamily="18" charset="0"/>
              </a:rPr>
              <a:t> proteins, glucose, ketones, hemoglobin, bilirubin, </a:t>
            </a:r>
            <a:r>
              <a:rPr lang="en-US" dirty="0" err="1">
                <a:solidFill>
                  <a:prstClr val="black"/>
                </a:solidFill>
                <a:latin typeface="Times New Roman" panose="02020603050405020304" pitchFamily="18" charset="0"/>
                <a:cs typeface="Times New Roman" panose="02020603050405020304" pitchFamily="18" charset="0"/>
              </a:rPr>
              <a:t>urobilinogen</a:t>
            </a:r>
            <a:r>
              <a:rPr lang="en-US" dirty="0">
                <a:solidFill>
                  <a:prstClr val="black"/>
                </a:solidFill>
                <a:latin typeface="Times New Roman" panose="02020603050405020304" pitchFamily="18" charset="0"/>
                <a:cs typeface="Times New Roman" panose="02020603050405020304" pitchFamily="18" charset="0"/>
              </a:rPr>
              <a:t>, acetone, nitrite and leucocytes as well as testing of pH and specific gravity  or to test for infection by different pathogens.</a:t>
            </a:r>
          </a:p>
          <a:p>
            <a:endParaRPr lang="en-US" dirty="0"/>
          </a:p>
        </p:txBody>
      </p:sp>
    </p:spTree>
    <p:extLst>
      <p:ext uri="{BB962C8B-B14F-4D97-AF65-F5344CB8AC3E}">
        <p14:creationId xmlns:p14="http://schemas.microsoft.com/office/powerpoint/2010/main" val="1809065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4981306" y="791570"/>
            <a:ext cx="2325187" cy="5279634"/>
          </a:xfrm>
          <a:prstGeom prst="rect">
            <a:avLst/>
          </a:prstGeom>
        </p:spPr>
      </p:pic>
    </p:spTree>
    <p:extLst>
      <p:ext uri="{BB962C8B-B14F-4D97-AF65-F5344CB8AC3E}">
        <p14:creationId xmlns:p14="http://schemas.microsoft.com/office/powerpoint/2010/main" val="3589302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3538193" y="259307"/>
            <a:ext cx="5958599" cy="5958599"/>
          </a:xfrm>
          <a:prstGeom prst="rect">
            <a:avLst/>
          </a:prstGeom>
        </p:spPr>
      </p:pic>
    </p:spTree>
    <p:extLst>
      <p:ext uri="{BB962C8B-B14F-4D97-AF65-F5344CB8AC3E}">
        <p14:creationId xmlns:p14="http://schemas.microsoft.com/office/powerpoint/2010/main" val="2566263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3570939" y="475052"/>
            <a:ext cx="5900607" cy="5565434"/>
          </a:xfrm>
          <a:prstGeom prst="rect">
            <a:avLst/>
          </a:prstGeom>
        </p:spPr>
      </p:pic>
    </p:spTree>
    <p:extLst>
      <p:ext uri="{BB962C8B-B14F-4D97-AF65-F5344CB8AC3E}">
        <p14:creationId xmlns:p14="http://schemas.microsoft.com/office/powerpoint/2010/main" val="162067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Tree>
    <p:extLst>
      <p:ext uri="{BB962C8B-B14F-4D97-AF65-F5344CB8AC3E}">
        <p14:creationId xmlns:p14="http://schemas.microsoft.com/office/powerpoint/2010/main" val="350035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smtClean="0">
                <a:solidFill>
                  <a:srgbClr val="00B050"/>
                </a:solidFill>
                <a:latin typeface="Times New Roman" panose="02020603050405020304" pitchFamily="18" charset="0"/>
                <a:cs typeface="Times New Roman" panose="02020603050405020304" pitchFamily="18" charset="0"/>
              </a:rPr>
              <a:t>General Urine Examination</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algn="l" rtl="0"/>
            <a:r>
              <a:rPr lang="en-US" dirty="0" smtClean="0">
                <a:solidFill>
                  <a:schemeClr val="accent1">
                    <a:lumMod val="75000"/>
                  </a:schemeClr>
                </a:solidFill>
              </a:rPr>
              <a:t>Routine screening test</a:t>
            </a:r>
          </a:p>
          <a:p>
            <a:pPr algn="l" rtl="0"/>
            <a:r>
              <a:rPr lang="en-US" dirty="0" smtClean="0"/>
              <a:t>Usually done as apart of physical examination, during preoperative testing and upon hospital admission.</a:t>
            </a:r>
          </a:p>
          <a:p>
            <a:pPr marL="0" indent="0" algn="l" rtl="0">
              <a:buNone/>
            </a:pPr>
            <a:endParaRPr lang="en-US" dirty="0" smtClean="0"/>
          </a:p>
          <a:p>
            <a:pPr algn="l" rtl="0"/>
            <a:r>
              <a:rPr lang="en-US" dirty="0" smtClean="0"/>
              <a:t>It is used for the diagnosis of infections of the kidneys and urinary tract and also in the diagnosis of diseases unrelated to the urinary system.</a:t>
            </a:r>
            <a:endParaRPr lang="en-US" dirty="0"/>
          </a:p>
        </p:txBody>
      </p:sp>
    </p:spTree>
    <p:extLst>
      <p:ext uri="{BB962C8B-B14F-4D97-AF65-F5344CB8AC3E}">
        <p14:creationId xmlns:p14="http://schemas.microsoft.com/office/powerpoint/2010/main" val="4003391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rtl="0"/>
            <a:r>
              <a:rPr lang="en-US" b="1" dirty="0">
                <a:solidFill>
                  <a:srgbClr val="00B050"/>
                </a:solidFill>
                <a:latin typeface="Times New Roman" panose="02020603050405020304" pitchFamily="18" charset="0"/>
                <a:cs typeface="Times New Roman" panose="02020603050405020304" pitchFamily="18" charset="0"/>
              </a:rPr>
              <a:t>General Urine </a:t>
            </a:r>
            <a:r>
              <a:rPr lang="en-US" b="1" dirty="0" smtClean="0">
                <a:solidFill>
                  <a:srgbClr val="00B050"/>
                </a:solidFill>
                <a:latin typeface="Times New Roman" panose="02020603050405020304" pitchFamily="18" charset="0"/>
                <a:cs typeface="Times New Roman" panose="02020603050405020304" pitchFamily="18" charset="0"/>
              </a:rPr>
              <a:t>Examination (GUE)</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algn="l" rtl="0">
              <a:buFont typeface="Wingdings" panose="05000000000000000000" pitchFamily="2" charset="2"/>
              <a:buChar char="Ø"/>
            </a:pPr>
            <a:r>
              <a:rPr lang="en-US" dirty="0" smtClean="0">
                <a:solidFill>
                  <a:schemeClr val="accent1">
                    <a:lumMod val="75000"/>
                  </a:schemeClr>
                </a:solidFill>
              </a:rPr>
              <a:t>Consists of FIVE (or mostly three) parts:</a:t>
            </a:r>
          </a:p>
          <a:p>
            <a:pPr algn="l" rtl="0"/>
            <a:r>
              <a:rPr lang="en-US" dirty="0" smtClean="0"/>
              <a:t>Physical examination</a:t>
            </a:r>
          </a:p>
          <a:p>
            <a:pPr algn="l" rtl="0"/>
            <a:r>
              <a:rPr lang="en-US" dirty="0" smtClean="0"/>
              <a:t>Chemical examination</a:t>
            </a:r>
          </a:p>
          <a:p>
            <a:pPr algn="l" rtl="0"/>
            <a:r>
              <a:rPr lang="en-US" dirty="0" smtClean="0"/>
              <a:t>Microscopic examination</a:t>
            </a:r>
          </a:p>
          <a:p>
            <a:pPr algn="l" rtl="0"/>
            <a:r>
              <a:rPr lang="en-US" dirty="0" smtClean="0"/>
              <a:t>Culture and sensitivity</a:t>
            </a:r>
          </a:p>
          <a:p>
            <a:pPr algn="l" rtl="0"/>
            <a:r>
              <a:rPr lang="en-US" dirty="0" smtClean="0"/>
              <a:t>Cytopathology examination</a:t>
            </a:r>
            <a:endParaRPr lang="en-US" dirty="0"/>
          </a:p>
        </p:txBody>
      </p:sp>
    </p:spTree>
    <p:extLst>
      <p:ext uri="{BB962C8B-B14F-4D97-AF65-F5344CB8AC3E}">
        <p14:creationId xmlns:p14="http://schemas.microsoft.com/office/powerpoint/2010/main" val="1721326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b="1" dirty="0" smtClean="0">
                <a:solidFill>
                  <a:srgbClr val="00B050"/>
                </a:solidFill>
                <a:latin typeface="Times New Roman" panose="02020603050405020304" pitchFamily="18" charset="0"/>
                <a:cs typeface="Times New Roman" panose="02020603050405020304" pitchFamily="18" charset="0"/>
              </a:rPr>
              <a:t>Physical &amp; Chemical urine exam</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fontScale="55000" lnSpcReduction="20000"/>
          </a:bodyPr>
          <a:lstStyle/>
          <a:p>
            <a:pPr algn="l" rtl="0"/>
            <a:r>
              <a:rPr lang="en-US" sz="3800" dirty="0" smtClean="0">
                <a:solidFill>
                  <a:srgbClr val="FF0000"/>
                </a:solidFill>
                <a:latin typeface="Times New Roman" panose="02020603050405020304" pitchFamily="18" charset="0"/>
                <a:cs typeface="Times New Roman" panose="02020603050405020304" pitchFamily="18" charset="0"/>
              </a:rPr>
              <a:t>Appearance</a:t>
            </a:r>
          </a:p>
          <a:p>
            <a:pPr algn="l" rtl="0"/>
            <a:r>
              <a:rPr lang="en-US" sz="3800" dirty="0" smtClean="0">
                <a:solidFill>
                  <a:srgbClr val="FF0000"/>
                </a:solidFill>
                <a:latin typeface="Times New Roman" panose="02020603050405020304" pitchFamily="18" charset="0"/>
                <a:cs typeface="Times New Roman" panose="02020603050405020304" pitchFamily="18" charset="0"/>
              </a:rPr>
              <a:t>Color</a:t>
            </a:r>
          </a:p>
          <a:p>
            <a:pPr algn="l" rtl="0"/>
            <a:r>
              <a:rPr lang="en-US" sz="3800" dirty="0" smtClean="0">
                <a:solidFill>
                  <a:srgbClr val="FF0000"/>
                </a:solidFill>
                <a:latin typeface="Times New Roman" panose="02020603050405020304" pitchFamily="18" charset="0"/>
                <a:cs typeface="Times New Roman" panose="02020603050405020304" pitchFamily="18" charset="0"/>
              </a:rPr>
              <a:t>Odor</a:t>
            </a:r>
          </a:p>
          <a:p>
            <a:pPr algn="l" rtl="0"/>
            <a:r>
              <a:rPr lang="en-US" sz="3800" dirty="0" smtClean="0">
                <a:solidFill>
                  <a:schemeClr val="accent1">
                    <a:lumMod val="75000"/>
                  </a:schemeClr>
                </a:solidFill>
                <a:latin typeface="Times New Roman" panose="02020603050405020304" pitchFamily="18" charset="0"/>
                <a:cs typeface="Times New Roman" panose="02020603050405020304" pitchFamily="18" charset="0"/>
              </a:rPr>
              <a:t>Specific gravity</a:t>
            </a:r>
          </a:p>
          <a:p>
            <a:pPr algn="l" rtl="0"/>
            <a:r>
              <a:rPr lang="en-US" sz="3800" dirty="0" err="1">
                <a:solidFill>
                  <a:schemeClr val="accent1">
                    <a:lumMod val="75000"/>
                  </a:schemeClr>
                </a:solidFill>
                <a:latin typeface="Times New Roman" panose="02020603050405020304" pitchFamily="18" charset="0"/>
                <a:cs typeface="Times New Roman" panose="02020603050405020304" pitchFamily="18" charset="0"/>
              </a:rPr>
              <a:t>p</a:t>
            </a:r>
            <a:r>
              <a:rPr lang="en-US" sz="3800" dirty="0" err="1" smtClean="0">
                <a:solidFill>
                  <a:schemeClr val="accent1">
                    <a:lumMod val="75000"/>
                  </a:schemeClr>
                </a:solidFill>
                <a:latin typeface="Times New Roman" panose="02020603050405020304" pitchFamily="18" charset="0"/>
                <a:cs typeface="Times New Roman" panose="02020603050405020304" pitchFamily="18" charset="0"/>
              </a:rPr>
              <a:t>h</a:t>
            </a:r>
            <a:endParaRPr lang="en-US" sz="3800" dirty="0" smtClean="0">
              <a:solidFill>
                <a:schemeClr val="accent1">
                  <a:lumMod val="75000"/>
                </a:schemeClr>
              </a:solidFill>
              <a:latin typeface="Times New Roman" panose="02020603050405020304" pitchFamily="18" charset="0"/>
              <a:cs typeface="Times New Roman" panose="02020603050405020304" pitchFamily="18" charset="0"/>
            </a:endParaRPr>
          </a:p>
          <a:p>
            <a:pPr algn="l" rtl="0"/>
            <a:r>
              <a:rPr lang="en-US" sz="3800" dirty="0" smtClean="0">
                <a:solidFill>
                  <a:schemeClr val="accent1">
                    <a:lumMod val="75000"/>
                  </a:schemeClr>
                </a:solidFill>
                <a:latin typeface="Times New Roman" panose="02020603050405020304" pitchFamily="18" charset="0"/>
                <a:cs typeface="Times New Roman" panose="02020603050405020304" pitchFamily="18" charset="0"/>
              </a:rPr>
              <a:t>Leukocyte</a:t>
            </a:r>
          </a:p>
          <a:p>
            <a:pPr algn="l" rtl="0"/>
            <a:r>
              <a:rPr lang="en-US" sz="3800" dirty="0" smtClean="0">
                <a:solidFill>
                  <a:schemeClr val="accent1">
                    <a:lumMod val="75000"/>
                  </a:schemeClr>
                </a:solidFill>
                <a:latin typeface="Times New Roman" panose="02020603050405020304" pitchFamily="18" charset="0"/>
                <a:cs typeface="Times New Roman" panose="02020603050405020304" pitchFamily="18" charset="0"/>
              </a:rPr>
              <a:t>Nitrate</a:t>
            </a:r>
          </a:p>
          <a:p>
            <a:pPr algn="l" rtl="0"/>
            <a:r>
              <a:rPr lang="en-US" sz="3800" dirty="0" smtClean="0">
                <a:solidFill>
                  <a:schemeClr val="accent1">
                    <a:lumMod val="75000"/>
                  </a:schemeClr>
                </a:solidFill>
                <a:latin typeface="Times New Roman" panose="02020603050405020304" pitchFamily="18" charset="0"/>
                <a:cs typeface="Times New Roman" panose="02020603050405020304" pitchFamily="18" charset="0"/>
              </a:rPr>
              <a:t>Protein</a:t>
            </a:r>
          </a:p>
          <a:p>
            <a:pPr algn="l" rtl="0"/>
            <a:r>
              <a:rPr lang="en-US" sz="3800" dirty="0" smtClean="0">
                <a:solidFill>
                  <a:schemeClr val="accent1">
                    <a:lumMod val="75000"/>
                  </a:schemeClr>
                </a:solidFill>
                <a:latin typeface="Times New Roman" panose="02020603050405020304" pitchFamily="18" charset="0"/>
                <a:cs typeface="Times New Roman" panose="02020603050405020304" pitchFamily="18" charset="0"/>
              </a:rPr>
              <a:t>Glucose</a:t>
            </a:r>
          </a:p>
          <a:p>
            <a:pPr algn="l" rtl="0"/>
            <a:r>
              <a:rPr lang="en-US" sz="3800" dirty="0" smtClean="0">
                <a:solidFill>
                  <a:schemeClr val="accent1">
                    <a:lumMod val="75000"/>
                  </a:schemeClr>
                </a:solidFill>
                <a:latin typeface="Times New Roman" panose="02020603050405020304" pitchFamily="18" charset="0"/>
                <a:cs typeface="Times New Roman" panose="02020603050405020304" pitchFamily="18" charset="0"/>
              </a:rPr>
              <a:t>Ketones</a:t>
            </a:r>
          </a:p>
          <a:p>
            <a:pPr algn="l" rtl="0"/>
            <a:r>
              <a:rPr lang="en-US" sz="3800" dirty="0" err="1" smtClean="0">
                <a:solidFill>
                  <a:schemeClr val="accent1">
                    <a:lumMod val="75000"/>
                  </a:schemeClr>
                </a:solidFill>
                <a:latin typeface="Times New Roman" panose="02020603050405020304" pitchFamily="18" charset="0"/>
                <a:cs typeface="Times New Roman" panose="02020603050405020304" pitchFamily="18" charset="0"/>
              </a:rPr>
              <a:t>Urobilinogen</a:t>
            </a:r>
            <a:endParaRPr lang="en-US" sz="3800" dirty="0" smtClean="0">
              <a:solidFill>
                <a:schemeClr val="accent1">
                  <a:lumMod val="75000"/>
                </a:schemeClr>
              </a:solidFill>
              <a:latin typeface="Times New Roman" panose="02020603050405020304" pitchFamily="18" charset="0"/>
              <a:cs typeface="Times New Roman" panose="02020603050405020304" pitchFamily="18" charset="0"/>
            </a:endParaRPr>
          </a:p>
          <a:p>
            <a:pPr algn="l" rtl="0"/>
            <a:r>
              <a:rPr lang="en-US" sz="3800" dirty="0" smtClean="0">
                <a:solidFill>
                  <a:schemeClr val="accent1">
                    <a:lumMod val="75000"/>
                  </a:schemeClr>
                </a:solidFill>
                <a:latin typeface="Times New Roman" panose="02020603050405020304" pitchFamily="18" charset="0"/>
                <a:cs typeface="Times New Roman" panose="02020603050405020304" pitchFamily="18" charset="0"/>
              </a:rPr>
              <a:t>Bilirubin</a:t>
            </a:r>
          </a:p>
          <a:p>
            <a:pPr algn="l" rtl="0"/>
            <a:endParaRPr lang="en-US" dirty="0" smtClean="0"/>
          </a:p>
        </p:txBody>
      </p:sp>
    </p:spTree>
    <p:extLst>
      <p:ext uri="{BB962C8B-B14F-4D97-AF65-F5344CB8AC3E}">
        <p14:creationId xmlns:p14="http://schemas.microsoft.com/office/powerpoint/2010/main" val="3696308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smtClean="0">
                <a:solidFill>
                  <a:srgbClr val="FF0000"/>
                </a:solidFill>
                <a:latin typeface="Times New Roman" panose="02020603050405020304" pitchFamily="18" charset="0"/>
                <a:cs typeface="Times New Roman" panose="02020603050405020304" pitchFamily="18" charset="0"/>
              </a:rPr>
              <a:t>Appearance: </a:t>
            </a:r>
            <a:r>
              <a:rPr lang="en-US" dirty="0" smtClean="0">
                <a:latin typeface="Times New Roman" panose="02020603050405020304" pitchFamily="18" charset="0"/>
                <a:cs typeface="Times New Roman" panose="02020603050405020304" pitchFamily="18" charset="0"/>
              </a:rPr>
              <a:t>refers to the clarity of the fluid. Deviations from the normal appearance of urine may indicate the presence of infection or hematuria.</a:t>
            </a:r>
          </a:p>
          <a:p>
            <a:pPr algn="l" rtl="0"/>
            <a:endParaRPr lang="en-US" dirty="0">
              <a:latin typeface="Times New Roman" panose="02020603050405020304" pitchFamily="18" charset="0"/>
              <a:cs typeface="Times New Roman" panose="02020603050405020304" pitchFamily="18" charset="0"/>
            </a:endParaRPr>
          </a:p>
          <a:p>
            <a:pPr algn="l" rtl="0"/>
            <a:r>
              <a:rPr lang="en-US" dirty="0" smtClean="0">
                <a:solidFill>
                  <a:schemeClr val="accent1">
                    <a:lumMod val="75000"/>
                  </a:schemeClr>
                </a:solidFill>
                <a:latin typeface="Times New Roman" panose="02020603050405020304" pitchFamily="18" charset="0"/>
                <a:cs typeface="Times New Roman" panose="02020603050405020304" pitchFamily="18" charset="0"/>
              </a:rPr>
              <a:t>Color:</a:t>
            </a:r>
            <a:r>
              <a:rPr lang="en-US" dirty="0" smtClean="0">
                <a:latin typeface="Times New Roman" panose="02020603050405020304" pitchFamily="18" charset="0"/>
                <a:cs typeface="Times New Roman" panose="02020603050405020304" pitchFamily="18" charset="0"/>
              </a:rPr>
              <a:t> correspond to the specific gravity of the urine. There are many factors which can affect the color of urine, including food, drugs, and various conditions.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7079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375900" y="2461846"/>
            <a:ext cx="4766691" cy="2251603"/>
          </a:xfrm>
          <a:prstGeom prst="rect">
            <a:avLst/>
          </a:prstGeom>
        </p:spPr>
      </p:pic>
      <p:pic>
        <p:nvPicPr>
          <p:cNvPr id="6" name="صورة 5"/>
          <p:cNvPicPr>
            <a:picLocks noChangeAspect="1"/>
          </p:cNvPicPr>
          <p:nvPr/>
        </p:nvPicPr>
        <p:blipFill>
          <a:blip r:embed="rId3"/>
          <a:stretch>
            <a:fillRect/>
          </a:stretch>
        </p:blipFill>
        <p:spPr>
          <a:xfrm>
            <a:off x="6142591" y="2092568"/>
            <a:ext cx="5469116" cy="3375147"/>
          </a:xfrm>
          <a:prstGeom prst="rect">
            <a:avLst/>
          </a:prstGeom>
        </p:spPr>
      </p:pic>
      <p:sp>
        <p:nvSpPr>
          <p:cNvPr id="7" name="مربع نص 6"/>
          <p:cNvSpPr txBox="1"/>
          <p:nvPr/>
        </p:nvSpPr>
        <p:spPr>
          <a:xfrm>
            <a:off x="1936373" y="1707580"/>
            <a:ext cx="3645743"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Normal: Light yellow to amber </a:t>
            </a:r>
            <a:endParaRPr lang="en-US" sz="2000" b="1" dirty="0">
              <a:latin typeface="Times New Roman" panose="02020603050405020304" pitchFamily="18" charset="0"/>
              <a:cs typeface="Times New Roman" panose="02020603050405020304" pitchFamily="18" charset="0"/>
            </a:endParaRPr>
          </a:p>
        </p:txBody>
      </p:sp>
      <p:sp>
        <p:nvSpPr>
          <p:cNvPr id="8" name="مربع نص 7"/>
          <p:cNvSpPr txBox="1"/>
          <p:nvPr/>
        </p:nvSpPr>
        <p:spPr>
          <a:xfrm>
            <a:off x="9606818" y="1707580"/>
            <a:ext cx="184731" cy="369332"/>
          </a:xfrm>
          <a:prstGeom prst="rect">
            <a:avLst/>
          </a:prstGeom>
          <a:noFill/>
        </p:spPr>
        <p:txBody>
          <a:bodyPr wrap="none" rtlCol="0">
            <a:spAutoFit/>
          </a:bodyPr>
          <a:lstStyle/>
          <a:p>
            <a:endParaRPr lang="en-US" dirty="0"/>
          </a:p>
        </p:txBody>
      </p:sp>
      <p:sp>
        <p:nvSpPr>
          <p:cNvPr id="9" name="مربع نص 8"/>
          <p:cNvSpPr txBox="1"/>
          <p:nvPr/>
        </p:nvSpPr>
        <p:spPr>
          <a:xfrm>
            <a:off x="7002957" y="1676802"/>
            <a:ext cx="3495059"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Normal: Clear to slightly hazy</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07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534280" y="1173708"/>
            <a:ext cx="9123440" cy="4972275"/>
          </a:xfrm>
          <a:prstGeom prst="rect">
            <a:avLst/>
          </a:prstGeom>
        </p:spPr>
      </p:pic>
    </p:spTree>
    <p:extLst>
      <p:ext uri="{BB962C8B-B14F-4D97-AF65-F5344CB8AC3E}">
        <p14:creationId xmlns:p14="http://schemas.microsoft.com/office/powerpoint/2010/main" val="3801180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smtClean="0">
                <a:solidFill>
                  <a:schemeClr val="accent5">
                    <a:lumMod val="75000"/>
                  </a:schemeClr>
                </a:solidFill>
                <a:latin typeface="Times New Roman" panose="02020603050405020304" pitchFamily="18" charset="0"/>
                <a:cs typeface="Times New Roman" panose="02020603050405020304" pitchFamily="18" charset="0"/>
              </a:rPr>
              <a:t>Odor:</a:t>
            </a:r>
            <a:r>
              <a:rPr lang="en-US" dirty="0" smtClean="0">
                <a:latin typeface="Times New Roman" panose="02020603050405020304" pitchFamily="18" charset="0"/>
                <a:cs typeface="Times New Roman" panose="02020603050405020304" pitchFamily="18" charset="0"/>
              </a:rPr>
              <a:t> the normal odor of urine, aromatic, is due to its acidic content. Various conditions, medications, and foods may cause changes in odor of urine.</a:t>
            </a:r>
          </a:p>
          <a:p>
            <a:pPr algn="l" rtl="0"/>
            <a:endParaRPr lang="en-US" dirty="0">
              <a:latin typeface="Times New Roman" panose="02020603050405020304" pitchFamily="18" charset="0"/>
              <a:cs typeface="Times New Roman" panose="02020603050405020304" pitchFamily="18" charset="0"/>
            </a:endParaRPr>
          </a:p>
          <a:p>
            <a:pPr algn="l" rtl="0"/>
            <a:r>
              <a:rPr lang="en-US" dirty="0" smtClean="0">
                <a:solidFill>
                  <a:srgbClr val="00B050"/>
                </a:solidFill>
                <a:latin typeface="Times New Roman" panose="02020603050405020304" pitchFamily="18" charset="0"/>
                <a:cs typeface="Times New Roman" panose="02020603050405020304" pitchFamily="18" charset="0"/>
              </a:rPr>
              <a:t>Specific gravity:</a:t>
            </a:r>
            <a:r>
              <a:rPr lang="en-US" dirty="0" smtClean="0">
                <a:latin typeface="Times New Roman" panose="02020603050405020304" pitchFamily="18" charset="0"/>
                <a:cs typeface="Times New Roman" panose="02020603050405020304" pitchFamily="18" charset="0"/>
              </a:rPr>
              <a:t> is a measure of the concentration of the urine compared to the concentration of water, which is 1.000 g/cm3. the higher the SG, the more concentrated the urine.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428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smtClean="0">
                <a:latin typeface="Times New Roman" panose="02020603050405020304" pitchFamily="18" charset="0"/>
                <a:cs typeface="Times New Roman" panose="02020603050405020304" pitchFamily="18" charset="0"/>
              </a:rPr>
              <a:t>Specific gravity: this test value is an indication of the kidney’s ability to concentrate and excrete urine.</a:t>
            </a:r>
          </a:p>
          <a:p>
            <a:pPr algn="l" rtl="0"/>
            <a:r>
              <a:rPr lang="en-US" dirty="0" smtClean="0">
                <a:latin typeface="Times New Roman" panose="02020603050405020304" pitchFamily="18" charset="0"/>
                <a:cs typeface="Times New Roman" panose="02020603050405020304" pitchFamily="18" charset="0"/>
              </a:rPr>
              <a:t>The SG is normally lower in the elderly due to a decreased ability to concentrate urine.</a:t>
            </a:r>
          </a:p>
          <a:p>
            <a:pPr algn="l" rtl="0"/>
            <a:r>
              <a:rPr lang="en-US" dirty="0" smtClean="0">
                <a:latin typeface="Times New Roman" panose="02020603050405020304" pitchFamily="18" charset="0"/>
                <a:cs typeface="Times New Roman" panose="02020603050405020304" pitchFamily="18" charset="0"/>
              </a:rPr>
              <a:t>There is </a:t>
            </a:r>
            <a:r>
              <a:rPr lang="en-AU" dirty="0" smtClean="0">
                <a:latin typeface="Times New Roman" panose="02020603050405020304" pitchFamily="18" charset="0"/>
                <a:cs typeface="Times New Roman" panose="02020603050405020304" pitchFamily="18" charset="0"/>
              </a:rPr>
              <a:t>condition known as fixed SG, in which the SG remains at 1.010, without variance from specimen to specimen. This is usually indicative of severe renal damage.</a:t>
            </a:r>
          </a:p>
          <a:p>
            <a:pPr algn="l" rtl="0"/>
            <a:r>
              <a:rPr lang="en-AU" dirty="0" smtClean="0">
                <a:latin typeface="Times New Roman" panose="02020603050405020304" pitchFamily="18" charset="0"/>
                <a:cs typeface="Times New Roman" panose="02020603050405020304" pitchFamily="18" charset="0"/>
              </a:rPr>
              <a:t>Normal SG range: 1.005-1.030 (or 1.015-1.025)</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466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619</Words>
  <Application>Microsoft Office PowerPoint</Application>
  <PresentationFormat>شاشة عريضة</PresentationFormat>
  <Paragraphs>60</Paragraphs>
  <Slides>18</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18</vt:i4>
      </vt:variant>
    </vt:vector>
  </HeadingPairs>
  <TitlesOfParts>
    <vt:vector size="24" baseType="lpstr">
      <vt:lpstr>Arial</vt:lpstr>
      <vt:lpstr>Calibri</vt:lpstr>
      <vt:lpstr>Calibri Light</vt:lpstr>
      <vt:lpstr>Times New Roman</vt:lpstr>
      <vt:lpstr>Wingdings</vt:lpstr>
      <vt:lpstr>نسق Office</vt:lpstr>
      <vt:lpstr>عرض تقديمي في PowerPoint</vt:lpstr>
      <vt:lpstr>General Urine Examination</vt:lpstr>
      <vt:lpstr>General Urine Examination (GUE)</vt:lpstr>
      <vt:lpstr>Physical &amp; Chemical urine exam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Urine strip test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18</cp:revision>
  <dcterms:created xsi:type="dcterms:W3CDTF">2024-01-29T09:21:00Z</dcterms:created>
  <dcterms:modified xsi:type="dcterms:W3CDTF">2024-01-29T15:16:43Z</dcterms:modified>
</cp:coreProperties>
</file>